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1" r:id="rId1"/>
  </p:sldMasterIdLst>
  <p:notesMasterIdLst>
    <p:notesMasterId r:id="rId46"/>
  </p:notesMasterIdLst>
  <p:sldIdLst>
    <p:sldId id="256" r:id="rId2"/>
    <p:sldId id="258" r:id="rId3"/>
    <p:sldId id="259" r:id="rId4"/>
    <p:sldId id="260" r:id="rId5"/>
    <p:sldId id="263" r:id="rId6"/>
    <p:sldId id="309" r:id="rId7"/>
    <p:sldId id="265" r:id="rId8"/>
    <p:sldId id="266" r:id="rId9"/>
    <p:sldId id="267" r:id="rId10"/>
    <p:sldId id="269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9" r:id="rId38"/>
    <p:sldId id="300" r:id="rId39"/>
    <p:sldId id="301" r:id="rId40"/>
    <p:sldId id="302" r:id="rId41"/>
    <p:sldId id="305" r:id="rId42"/>
    <p:sldId id="306" r:id="rId43"/>
    <p:sldId id="307" r:id="rId44"/>
    <p:sldId id="308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23C5AD-EBE5-429B-ABE4-23E17AA75D6B}">
  <a:tblStyle styleId="{9D23C5AD-EBE5-429B-ABE4-23E17AA75D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/>
    <p:restoredTop sz="72361"/>
  </p:normalViewPr>
  <p:slideViewPr>
    <p:cSldViewPr snapToGrid="0">
      <p:cViewPr varScale="1">
        <p:scale>
          <a:sx n="134" d="100"/>
          <a:sy n="134" d="100"/>
        </p:scale>
        <p:origin x="245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188c567a9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188c567a9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6439ef93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6439ef93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6439ef93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e6439ef93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6439ef93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6439ef93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6439ef93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6439ef93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6439ef93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e6439ef93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188c567a9_0_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188c567a9_0_1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1e03b76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51e03b76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51e03b768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51e03b768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51e03b768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51e03b768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1e03b768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51e03b768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lang="de" dirty="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6439ef939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6439ef939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b6006843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b6006843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e8e63725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e8e63725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51e03b768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51e03b768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5188c567a9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5188c567a9_0_1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5188c567a9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25188c567a9_0_5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25188c567a9_0_5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5188c567a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5188c567a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5188c567a9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g25188c567a9_0_9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25188c567a9_0_9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5188c567a9_3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g25188c567a9_3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25188c567a9_3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5188c567a9_3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25188c567a9_3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25188c567a9_3_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5188c567a9_0_1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5188c567a9_0_1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6439ef93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6439ef93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51e03b768a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51e03b768a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51e03b768a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51e03b768a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528a8615e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528a8615e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5188c567a9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5188c567a9_0_1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25188c567a9_0_1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5188c567a9_3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25188c567a9_3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25188c567a9_3_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5188c567a9_3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g25188c567a9_3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g25188c567a9_3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5188c567a9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25188c567a9_0_8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g25188c567a9_0_8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51e03b768a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251e03b768a_6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251e03b768a_6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51e03b768a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g251e03b768a_6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251e03b768a_6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5188c567a9_0_1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5188c567a9_0_15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b826f744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b826f744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dfebe9388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dfebe9388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dfebe9388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dfebe9388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dfebe9388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dfebe9388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eb826f74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eb826f74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5188c567a9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5188c567a9_0_15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6439ef939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6439ef939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>
          <a:extLst>
            <a:ext uri="{FF2B5EF4-FFF2-40B4-BE49-F238E27FC236}">
              <a16:creationId xmlns:a16="http://schemas.microsoft.com/office/drawing/2014/main" id="{04D283C8-9EFC-D013-0416-5979CB085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6439ef939_0_254:notes">
            <a:extLst>
              <a:ext uri="{FF2B5EF4-FFF2-40B4-BE49-F238E27FC236}">
                <a16:creationId xmlns:a16="http://schemas.microsoft.com/office/drawing/2014/main" id="{53B11D99-6678-3159-DBD8-78A14F930A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6439ef939_0_254:notes">
            <a:extLst>
              <a:ext uri="{FF2B5EF4-FFF2-40B4-BE49-F238E27FC236}">
                <a16:creationId xmlns:a16="http://schemas.microsoft.com/office/drawing/2014/main" id="{CC9F6E4F-F3EE-F1DA-38C4-495FD8BAB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759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188c567a9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188c567a9_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188c567a9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188c567a9_3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88c567a9_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88c567a9_3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1032296"/>
            <a:ext cx="9144000" cy="14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305991" y="1162250"/>
            <a:ext cx="853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305990" y="1693320"/>
            <a:ext cx="85320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ohne Bild">
  <p:cSld name="Titelfolie ohne Bild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ctrTitle"/>
          </p:nvPr>
        </p:nvSpPr>
        <p:spPr>
          <a:xfrm>
            <a:off x="305991" y="2571750"/>
            <a:ext cx="85320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"/>
          </p:nvPr>
        </p:nvSpPr>
        <p:spPr>
          <a:xfrm>
            <a:off x="305990" y="3988608"/>
            <a:ext cx="8532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abfallend mit Titel">
  <p:cSld name="Bild abfallend mit Titel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8"/>
          <p:cNvSpPr>
            <a:spLocks noGrp="1"/>
          </p:cNvSpPr>
          <p:nvPr>
            <p:ph type="pic" idx="2"/>
          </p:nvPr>
        </p:nvSpPr>
        <p:spPr>
          <a:xfrm>
            <a:off x="0" y="1713268"/>
            <a:ext cx="9153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52B45F0E-9D5F-E5D0-D2D0-7EBFB851A9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groß mit Text">
  <p:cSld name="Bild groß mit 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title"/>
          </p:nvPr>
        </p:nvSpPr>
        <p:spPr>
          <a:xfrm>
            <a:off x="2438400" y="306260"/>
            <a:ext cx="6399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>
            <a:spLocks noGrp="1"/>
          </p:cNvSpPr>
          <p:nvPr>
            <p:ph type="pic" idx="2"/>
          </p:nvPr>
        </p:nvSpPr>
        <p:spPr>
          <a:xfrm>
            <a:off x="312175" y="1046561"/>
            <a:ext cx="6399600" cy="3225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305991" y="4365427"/>
            <a:ext cx="4266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3"/>
          </p:nvPr>
        </p:nvSpPr>
        <p:spPr>
          <a:xfrm>
            <a:off x="6919913" y="1046560"/>
            <a:ext cx="1918200" cy="3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/>
            </a:lvl2pPr>
            <a:lvl3pPr marL="1371600" lvl="2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305992" y="4816800"/>
            <a:ext cx="54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854710" y="4816800"/>
            <a:ext cx="585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7F310907-7A91-4F9B-058B-B46DCE5D98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Bild groß mit Text">
  <p:cSld name="Titel, Bild groß mit 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>
            <a:spLocks noGrp="1"/>
          </p:cNvSpPr>
          <p:nvPr>
            <p:ph type="pic" idx="2"/>
          </p:nvPr>
        </p:nvSpPr>
        <p:spPr>
          <a:xfrm>
            <a:off x="312175" y="1707357"/>
            <a:ext cx="6399600" cy="25650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305991" y="4365427"/>
            <a:ext cx="4266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3"/>
          </p:nvPr>
        </p:nvSpPr>
        <p:spPr>
          <a:xfrm>
            <a:off x="6919913" y="1707356"/>
            <a:ext cx="1918200" cy="25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/>
            </a:lvl2pPr>
            <a:lvl3pPr marL="1371600" lvl="2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dt" idx="10"/>
          </p:nvPr>
        </p:nvSpPr>
        <p:spPr>
          <a:xfrm>
            <a:off x="305992" y="4816800"/>
            <a:ext cx="54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ftr" idx="11"/>
          </p:nvPr>
        </p:nvSpPr>
        <p:spPr>
          <a:xfrm>
            <a:off x="854710" y="4816800"/>
            <a:ext cx="585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7A3EFF88-2340-A565-A9BA-C84DDA11CB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Bilder mit Text rechts">
  <p:cSld name="Zwei Bilder mit Text rech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2438400" y="297146"/>
            <a:ext cx="6399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1"/>
          <p:cNvSpPr>
            <a:spLocks noGrp="1"/>
          </p:cNvSpPr>
          <p:nvPr>
            <p:ph type="pic" idx="2"/>
          </p:nvPr>
        </p:nvSpPr>
        <p:spPr>
          <a:xfrm>
            <a:off x="312176" y="1046559"/>
            <a:ext cx="3267000" cy="32259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305992" y="4365427"/>
            <a:ext cx="3273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31"/>
          <p:cNvSpPr>
            <a:spLocks noGrp="1"/>
          </p:cNvSpPr>
          <p:nvPr>
            <p:ph type="pic" idx="3"/>
          </p:nvPr>
        </p:nvSpPr>
        <p:spPr>
          <a:xfrm>
            <a:off x="3800475" y="1046560"/>
            <a:ext cx="3267000" cy="32259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1"/>
          <p:cNvSpPr txBox="1">
            <a:spLocks noGrp="1"/>
          </p:cNvSpPr>
          <p:nvPr>
            <p:ph type="body" idx="4"/>
          </p:nvPr>
        </p:nvSpPr>
        <p:spPr>
          <a:xfrm>
            <a:off x="3800475" y="4365427"/>
            <a:ext cx="3267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dt" idx="10"/>
          </p:nvPr>
        </p:nvSpPr>
        <p:spPr>
          <a:xfrm>
            <a:off x="305992" y="4816800"/>
            <a:ext cx="54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ftr" idx="11"/>
          </p:nvPr>
        </p:nvSpPr>
        <p:spPr>
          <a:xfrm>
            <a:off x="854710" y="4816800"/>
            <a:ext cx="585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5"/>
          </p:nvPr>
        </p:nvSpPr>
        <p:spPr>
          <a:xfrm>
            <a:off x="7283054" y="1046560"/>
            <a:ext cx="15549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/>
            </a:lvl2pPr>
            <a:lvl3pPr marL="1371600" lvl="2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9C3AF780-0E17-5937-86DA-E7C167FE87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zwei Bilder mit Text rechts">
  <p:cSld name="Titel, zwei Bilder mit Text recht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2"/>
          <p:cNvSpPr>
            <a:spLocks noGrp="1"/>
          </p:cNvSpPr>
          <p:nvPr>
            <p:ph type="pic" idx="2"/>
          </p:nvPr>
        </p:nvSpPr>
        <p:spPr>
          <a:xfrm>
            <a:off x="312176" y="1707356"/>
            <a:ext cx="3267000" cy="2565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2"/>
          <p:cNvSpPr txBox="1">
            <a:spLocks noGrp="1"/>
          </p:cNvSpPr>
          <p:nvPr>
            <p:ph type="body" idx="1"/>
          </p:nvPr>
        </p:nvSpPr>
        <p:spPr>
          <a:xfrm>
            <a:off x="305991" y="4365427"/>
            <a:ext cx="3273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2"/>
          <p:cNvSpPr>
            <a:spLocks noGrp="1"/>
          </p:cNvSpPr>
          <p:nvPr>
            <p:ph type="pic" idx="3"/>
          </p:nvPr>
        </p:nvSpPr>
        <p:spPr>
          <a:xfrm>
            <a:off x="3800475" y="1707356"/>
            <a:ext cx="3267000" cy="2565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2"/>
          <p:cNvSpPr txBox="1">
            <a:spLocks noGrp="1"/>
          </p:cNvSpPr>
          <p:nvPr>
            <p:ph type="body" idx="4"/>
          </p:nvPr>
        </p:nvSpPr>
        <p:spPr>
          <a:xfrm>
            <a:off x="3800475" y="4365427"/>
            <a:ext cx="3267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dt" idx="10"/>
          </p:nvPr>
        </p:nvSpPr>
        <p:spPr>
          <a:xfrm>
            <a:off x="305992" y="4816800"/>
            <a:ext cx="54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ftr" idx="11"/>
          </p:nvPr>
        </p:nvSpPr>
        <p:spPr>
          <a:xfrm>
            <a:off x="854710" y="4816800"/>
            <a:ext cx="585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5"/>
          </p:nvPr>
        </p:nvSpPr>
        <p:spPr>
          <a:xfrm>
            <a:off x="7266385" y="1707356"/>
            <a:ext cx="15717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/>
            </a:lvl2pPr>
            <a:lvl3pPr marL="1371600" lvl="2" indent="-3048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­"/>
              <a:defRPr sz="1200"/>
            </a:lvl3pPr>
            <a:lvl4pPr marL="1828800" lvl="3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43F90BE3-BDCF-0515-8749-9C47A71F8A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zwei Bilder">
  <p:cSld name="Titel, zwei Bild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>
            <a:spLocks noGrp="1"/>
          </p:cNvSpPr>
          <p:nvPr>
            <p:ph type="pic" idx="2"/>
          </p:nvPr>
        </p:nvSpPr>
        <p:spPr>
          <a:xfrm>
            <a:off x="312176" y="1707356"/>
            <a:ext cx="4157700" cy="2565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3"/>
          <p:cNvSpPr txBox="1">
            <a:spLocks noGrp="1"/>
          </p:cNvSpPr>
          <p:nvPr>
            <p:ph type="body" idx="1"/>
          </p:nvPr>
        </p:nvSpPr>
        <p:spPr>
          <a:xfrm>
            <a:off x="305991" y="4365427"/>
            <a:ext cx="4164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>
            <a:spLocks noGrp="1"/>
          </p:cNvSpPr>
          <p:nvPr>
            <p:ph type="pic" idx="3"/>
          </p:nvPr>
        </p:nvSpPr>
        <p:spPr>
          <a:xfrm>
            <a:off x="4680347" y="1707356"/>
            <a:ext cx="4157700" cy="2565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3"/>
          <p:cNvSpPr txBox="1">
            <a:spLocks noGrp="1"/>
          </p:cNvSpPr>
          <p:nvPr>
            <p:ph type="body" idx="4"/>
          </p:nvPr>
        </p:nvSpPr>
        <p:spPr>
          <a:xfrm>
            <a:off x="4672541" y="4365426"/>
            <a:ext cx="41577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dt" idx="10"/>
          </p:nvPr>
        </p:nvSpPr>
        <p:spPr>
          <a:xfrm>
            <a:off x="305992" y="4816800"/>
            <a:ext cx="54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ftr" idx="11"/>
          </p:nvPr>
        </p:nvSpPr>
        <p:spPr>
          <a:xfrm>
            <a:off x="854710" y="4816800"/>
            <a:ext cx="585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C094B404-88C6-8ABC-8DB0-09B1AF52F2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1" type="title">
  <p:cSld name="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C223E6BC-A419-B22E-7C9D-658F99004E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 &quot;1&quot;">
  <p:cSld name="CUSTOM">
    <p:bg>
      <p:bgPr>
        <a:solidFill>
          <a:srgbClr val="F3F3F3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0" y="2376750"/>
            <a:ext cx="9144000" cy="3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9179"/>
              </a:buClr>
              <a:buSzPts val="3500"/>
              <a:buNone/>
              <a:defRPr sz="3500">
                <a:solidFill>
                  <a:srgbClr val="FF917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13924701-3BFD-5466-8EE5-C7EF05E6CD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userDrawn="1">
  <p:cSld name="Titel und Inhal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F3ED6F44-2907-EEF7-8FCE-DA03018EBA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" name="Google Shape;93;p20">
            <a:extLst>
              <a:ext uri="{FF2B5EF4-FFF2-40B4-BE49-F238E27FC236}">
                <a16:creationId xmlns:a16="http://schemas.microsoft.com/office/drawing/2014/main" id="{8F6860D1-3EEB-7ADE-AFA6-E1558859CB3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1493" y="4750539"/>
            <a:ext cx="585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 breit">
  <p:cSld name="Titel und Inhalt brei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305992" y="4816800"/>
            <a:ext cx="54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854710" y="4816800"/>
            <a:ext cx="585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B332B611-FAD8-BEB3-6139-8AE9B72A6E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 &quot;1&quot; 1">
  <p:cSld name="CUSTOM_1">
    <p:bg>
      <p:bgPr>
        <a:solidFill>
          <a:srgbClr val="F3F3F3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360325" y="767050"/>
            <a:ext cx="5851800" cy="53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179"/>
              </a:buClr>
              <a:buSzPts val="2100"/>
              <a:buNone/>
              <a:defRPr>
                <a:solidFill>
                  <a:srgbClr val="FF917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305990" y="1336856"/>
            <a:ext cx="8532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917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FF9179"/>
              </a:buClr>
              <a:buSzPts val="1400"/>
              <a:buChar char="◦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BB67804F-AA02-8E10-ADFB-6F353C5695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305991" y="1707356"/>
            <a:ext cx="41577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2"/>
          </p:nvPr>
        </p:nvSpPr>
        <p:spPr>
          <a:xfrm>
            <a:off x="4680284" y="1707356"/>
            <a:ext cx="41577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305992" y="4816800"/>
            <a:ext cx="54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854710" y="4816800"/>
            <a:ext cx="585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Bild rechts">
  <p:cSld name="Inhalt mit Bild rech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305990" y="999140"/>
            <a:ext cx="5010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305991" y="1707356"/>
            <a:ext cx="50100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­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>
            <a:spLocks noGrp="1"/>
          </p:cNvSpPr>
          <p:nvPr>
            <p:ph type="pic" idx="2"/>
          </p:nvPr>
        </p:nvSpPr>
        <p:spPr>
          <a:xfrm>
            <a:off x="5541170" y="1168462"/>
            <a:ext cx="3294000" cy="31050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1"/>
          <p:cNvSpPr txBox="1">
            <a:spLocks noGrp="1"/>
          </p:cNvSpPr>
          <p:nvPr>
            <p:ph type="body" idx="3"/>
          </p:nvPr>
        </p:nvSpPr>
        <p:spPr>
          <a:xfrm>
            <a:off x="5541170" y="4365427"/>
            <a:ext cx="3297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305992" y="4816800"/>
            <a:ext cx="54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854710" y="4816800"/>
            <a:ext cx="585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-  schrift ohne Bild">
  <p:cSld name="Abschnittsüber-  schrift ohne Bil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ctrTitle"/>
          </p:nvPr>
        </p:nvSpPr>
        <p:spPr>
          <a:xfrm>
            <a:off x="305991" y="2880360"/>
            <a:ext cx="85320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sz="2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305990" y="3988608"/>
            <a:ext cx="85320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sz="21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cxnSp>
        <p:nvCxnSpPr>
          <p:cNvPr id="58" name="Google Shape;58;p14"/>
          <p:cNvCxnSpPr/>
          <p:nvPr/>
        </p:nvCxnSpPr>
        <p:spPr>
          <a:xfrm>
            <a:off x="305990" y="4624388"/>
            <a:ext cx="853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305992" y="4816800"/>
            <a:ext cx="54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854710" y="4816800"/>
            <a:ext cx="585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06000" y="1046575"/>
            <a:ext cx="8532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65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alibri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655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­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­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4" r:id="rId3"/>
    <p:sldLayoutId id="2147483661" r:id="rId4"/>
    <p:sldLayoutId id="2147483655" r:id="rId5"/>
    <p:sldLayoutId id="2147483663" r:id="rId6"/>
    <p:sldLayoutId id="2147483665" r:id="rId7"/>
    <p:sldLayoutId id="2147483666" r:id="rId8"/>
    <p:sldLayoutId id="2147483667" r:id="rId9"/>
    <p:sldLayoutId id="2147483668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193">
          <p15:clr>
            <a:srgbClr val="F26B43"/>
          </p15:clr>
        </p15:guide>
        <p15:guide id="4" pos="5567">
          <p15:clr>
            <a:srgbClr val="F26B43"/>
          </p15:clr>
        </p15:guide>
        <p15:guide id="5" orient="horz" pos="191">
          <p15:clr>
            <a:srgbClr val="F26B43"/>
          </p15:clr>
        </p15:guide>
        <p15:guide id="6" orient="horz" pos="1075">
          <p15:clr>
            <a:srgbClr val="F26B43"/>
          </p15:clr>
        </p15:guide>
        <p15:guide id="7" orient="horz" pos="2913">
          <p15:clr>
            <a:srgbClr val="F26B43"/>
          </p15:clr>
        </p15:guide>
        <p15:guide id="8" pos="4224">
          <p15:clr>
            <a:srgbClr val="F26B43"/>
          </p15:clr>
        </p15:guide>
        <p15:guide id="9" orient="horz" pos="1025">
          <p15:clr>
            <a:srgbClr val="F26B43"/>
          </p15:clr>
        </p15:guide>
        <p15:guide id="10" orient="horz" pos="2811">
          <p15:clr>
            <a:srgbClr val="F26B43"/>
          </p15:clr>
        </p15:guide>
        <p15:guide id="11" orient="horz" pos="659">
          <p15:clr>
            <a:srgbClr val="F26B43"/>
          </p15:clr>
        </p15:guide>
        <p15:guide id="12" orient="horz" pos="625">
          <p15:clr>
            <a:srgbClr val="F26B43"/>
          </p15:clr>
        </p15:guide>
        <p15:guide id="13" pos="2812">
          <p15:clr>
            <a:srgbClr val="F26B43"/>
          </p15:clr>
        </p15:guide>
        <p15:guide id="14" pos="29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reepik.com/free-vector/set-elements-chart-infographics-graphs-diagrams-chart-color_15573877.htm#fromView=author&amp;page=1&amp;position=24&amp;uuid=2dcd14da-b343-47ac-813a-70492330ed84&amp;new_detail=tru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s-vectors/social-media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freepik.com/free-photos-vectors/social-medi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reepik.com/icons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reepik.com/icons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.freepik.com/icon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reepik.com/free-photos-vectors/social-media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_n20dWDoFeUNuFcbD7trB_oi9Hbztujo/vie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tiktok.com/@tobiasjaeck/video/7130122621089238278668167859686662?is_from_webapp=v1&amp;item_id=7043668167859686662" TargetMode="Externa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hanisauland.de/wissen/spezial/politik/klimaschutz/klimaschutz-kapitel-3.html/klimaschutz-kapitel-3-1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agram.com/p/CbnFrMIK9fl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agram.com/p/CeJkAYWMix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nstagram.com/p/CeJkAYWMixE/" TargetMode="External"/><Relationship Id="rId5" Type="http://schemas.openxmlformats.org/officeDocument/2006/relationships/hyperlink" Target="https://www.instagram.com/p/CbnFrMIK9fl/" TargetMode="Externa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ews.at/a/co2-fussabdruc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igitalcarbonfootprint.eu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igitalcarbonfootprint.eu/" TargetMode="External"/><Relationship Id="rId5" Type="http://schemas.openxmlformats.org/officeDocument/2006/relationships/hyperlink" Target="https://www.news.at/a/co2-fussabdruck" TargetMode="Externa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.wikipedia.org/wiki/Butter" TargetMode="External"/><Relationship Id="rId5" Type="http://schemas.openxmlformats.org/officeDocument/2006/relationships/hyperlink" Target="https://www.mpreis.at/shop/p/bio-avocados-520112" TargetMode="Externa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agram.com/p/CdI7c1nqDhu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agram.com/p/CiFouiHsYT_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nstagram.com/p/CiFouiHsYT_/" TargetMode="External"/><Relationship Id="rId5" Type="http://schemas.openxmlformats.org/officeDocument/2006/relationships/hyperlink" Target="https://www.instagram.com/p/CdI7c1nqDhu/" TargetMode="Externa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agram.com/p/CgMDpIOqC8O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agram.com/p/ChZ3BOeq1XB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nstagram.com/p/ChZ3BOeq1XB/" TargetMode="External"/><Relationship Id="rId5" Type="http://schemas.openxmlformats.org/officeDocument/2006/relationships/hyperlink" Target="https://www.instagram.com/p/CgMDpIOqC8O/" TargetMode="Externa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icons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chine-learning-blog.de/2017/01/03/was-sind-grundsaetzliche-probleme-von-machine-learnin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cons8.de/photos/photo/going-places--5a91bfd68b65880001763e00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xels.com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pythoneers/the-great-debate-correlation-vs-causation-explained-b17e98158760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www.instagram.com/quarks.de/" TargetMode="External"/><Relationship Id="rId7" Type="http://schemas.openxmlformats.org/officeDocument/2006/relationships/hyperlink" Target="https://www.instagram.com/katapultmagazi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hyperlink" Target="https://www.instagram.com/klima.neutral/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hyperlink" Target="https://www.instagram.com/fun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ddit.com/r/tumblr/comments/lehvut/who_thought_this_scale_was_a_good_idea/?rdt=507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ddit.com/r/tumblr/comments/lehvut/who_thought_this_scale_was_a_good_idea/?rdt=5075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heifactory.com/news/gaining-wisdom-from-dat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305990" y="1998120"/>
            <a:ext cx="85320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 dirty="0">
                <a:solidFill>
                  <a:schemeClr val="lt1"/>
                </a:solidFill>
              </a:rPr>
              <a:t>Datum | Lehrperson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0" name="Google Shape;200;p35"/>
          <p:cNvSpPr txBox="1">
            <a:spLocks noGrp="1"/>
          </p:cNvSpPr>
          <p:nvPr>
            <p:ph type="ctrTitle"/>
          </p:nvPr>
        </p:nvSpPr>
        <p:spPr>
          <a:xfrm>
            <a:off x="305991" y="1467050"/>
            <a:ext cx="853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de" sz="3000"/>
              <a:t>Daten sehen, Klima verstehen: </a:t>
            </a:r>
            <a:endParaRPr sz="3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de" sz="3000"/>
              <a:t>Diagramme erklären uns die Welt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614400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lt1"/>
                </a:solidFill>
              </a:rPr>
              <a:t>Photo by Choong Deng Xiang on Unsplash</a:t>
            </a:r>
            <a:endParaRPr sz="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lt1"/>
                </a:solidFill>
              </a:rPr>
              <a:t> </a:t>
            </a:r>
            <a:endParaRPr sz="500">
              <a:solidFill>
                <a:schemeClr val="lt1"/>
              </a:solidFill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 rotWithShape="1">
          <a:blip r:embed="rId3">
            <a:alphaModFix/>
          </a:blip>
          <a:srcRect t="25756" b="40246"/>
          <a:stretch/>
        </p:blipFill>
        <p:spPr>
          <a:xfrm>
            <a:off x="0" y="2361750"/>
            <a:ext cx="9144003" cy="278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99A14-35AC-FD0F-F92E-3E30221E840D}"/>
              </a:ext>
            </a:extLst>
          </p:cNvPr>
          <p:cNvSpPr txBox="1"/>
          <p:nvPr/>
        </p:nvSpPr>
        <p:spPr>
          <a:xfrm>
            <a:off x="8629650" y="4897279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Freepik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Von den Daten zur Visualisierung</a:t>
            </a:r>
            <a:endParaRPr/>
          </a:p>
        </p:txBody>
      </p:sp>
      <p:sp>
        <p:nvSpPr>
          <p:cNvPr id="332" name="Google Shape;332;p48"/>
          <p:cNvSpPr/>
          <p:nvPr/>
        </p:nvSpPr>
        <p:spPr>
          <a:xfrm>
            <a:off x="3077163" y="1897625"/>
            <a:ext cx="1272000" cy="659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 sammeln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8"/>
          <p:cNvSpPr/>
          <p:nvPr/>
        </p:nvSpPr>
        <p:spPr>
          <a:xfrm>
            <a:off x="3077163" y="940125"/>
            <a:ext cx="1272000" cy="659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Fragestellung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48"/>
          <p:cNvCxnSpPr>
            <a:stCxn id="333" idx="2"/>
            <a:endCxn id="332" idx="0"/>
          </p:cNvCxnSpPr>
          <p:nvPr/>
        </p:nvCxnSpPr>
        <p:spPr>
          <a:xfrm>
            <a:off x="3713163" y="1599525"/>
            <a:ext cx="0" cy="2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5" name="Google Shape;335;p48"/>
          <p:cNvSpPr/>
          <p:nvPr/>
        </p:nvSpPr>
        <p:spPr>
          <a:xfrm>
            <a:off x="1577663" y="2682875"/>
            <a:ext cx="12720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Planen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8"/>
          <p:cNvSpPr/>
          <p:nvPr/>
        </p:nvSpPr>
        <p:spPr>
          <a:xfrm>
            <a:off x="3077163" y="2674550"/>
            <a:ext cx="12720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Sammeln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8"/>
          <p:cNvSpPr/>
          <p:nvPr/>
        </p:nvSpPr>
        <p:spPr>
          <a:xfrm>
            <a:off x="1577626" y="1897675"/>
            <a:ext cx="4271100" cy="659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12" y="3468063"/>
            <a:ext cx="930400" cy="9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812" y="3521025"/>
            <a:ext cx="837375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412" y="3517997"/>
            <a:ext cx="837375" cy="8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6012" y="3514946"/>
            <a:ext cx="837375" cy="8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E5E17-AF8C-F1B7-5D69-F30C02227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Von den Daten zur Visualisierung</a:t>
            </a:r>
            <a:endParaRPr/>
          </a:p>
        </p:txBody>
      </p:sp>
      <p:sp>
        <p:nvSpPr>
          <p:cNvPr id="363" name="Google Shape;363;p50"/>
          <p:cNvSpPr/>
          <p:nvPr/>
        </p:nvSpPr>
        <p:spPr>
          <a:xfrm>
            <a:off x="3077163" y="940125"/>
            <a:ext cx="1272000" cy="659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Fragestellung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50"/>
          <p:cNvCxnSpPr>
            <a:stCxn id="363" idx="2"/>
            <a:endCxn id="365" idx="0"/>
          </p:cNvCxnSpPr>
          <p:nvPr/>
        </p:nvCxnSpPr>
        <p:spPr>
          <a:xfrm>
            <a:off x="3713163" y="1599525"/>
            <a:ext cx="0" cy="2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50"/>
          <p:cNvSpPr/>
          <p:nvPr/>
        </p:nvSpPr>
        <p:spPr>
          <a:xfrm>
            <a:off x="1577663" y="2682875"/>
            <a:ext cx="12720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Planen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0"/>
          <p:cNvSpPr/>
          <p:nvPr/>
        </p:nvSpPr>
        <p:spPr>
          <a:xfrm>
            <a:off x="3077163" y="2674550"/>
            <a:ext cx="12720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Sammeln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0"/>
          <p:cNvSpPr/>
          <p:nvPr/>
        </p:nvSpPr>
        <p:spPr>
          <a:xfrm>
            <a:off x="4576663" y="2674650"/>
            <a:ext cx="12720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Aufbereiten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0"/>
          <p:cNvSpPr/>
          <p:nvPr/>
        </p:nvSpPr>
        <p:spPr>
          <a:xfrm>
            <a:off x="1577626" y="1897725"/>
            <a:ext cx="4271100" cy="659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3AAFC-644A-9032-6FE6-3A7076434C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Von den Daten zur Visualisierung</a:t>
            </a:r>
            <a:endParaRPr/>
          </a:p>
        </p:txBody>
      </p:sp>
      <p:sp>
        <p:nvSpPr>
          <p:cNvPr id="376" name="Google Shape;376;p51"/>
          <p:cNvSpPr/>
          <p:nvPr/>
        </p:nvSpPr>
        <p:spPr>
          <a:xfrm>
            <a:off x="3077163" y="940125"/>
            <a:ext cx="1272000" cy="659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Fragestellung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1"/>
          <p:cNvSpPr/>
          <p:nvPr/>
        </p:nvSpPr>
        <p:spPr>
          <a:xfrm>
            <a:off x="3300000" y="1864875"/>
            <a:ext cx="4261800" cy="659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Fragestellung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1"/>
          <p:cNvSpPr/>
          <p:nvPr/>
        </p:nvSpPr>
        <p:spPr>
          <a:xfrm>
            <a:off x="4794838" y="940175"/>
            <a:ext cx="1272000" cy="659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51"/>
          <p:cNvCxnSpPr>
            <a:stCxn id="378" idx="2"/>
            <a:endCxn id="377" idx="0"/>
          </p:cNvCxnSpPr>
          <p:nvPr/>
        </p:nvCxnSpPr>
        <p:spPr>
          <a:xfrm>
            <a:off x="5430838" y="1599575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650" y="3566422"/>
            <a:ext cx="785949" cy="7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403" y="3566425"/>
            <a:ext cx="785949" cy="7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900" y="3404374"/>
            <a:ext cx="1110075" cy="11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/>
          <p:nvPr/>
        </p:nvSpPr>
        <p:spPr>
          <a:xfrm>
            <a:off x="3299988" y="2674650"/>
            <a:ext cx="12720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 aufbereiten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1"/>
          <p:cNvSpPr/>
          <p:nvPr/>
        </p:nvSpPr>
        <p:spPr>
          <a:xfrm>
            <a:off x="4794838" y="2674650"/>
            <a:ext cx="12720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 verstehen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1"/>
          <p:cNvSpPr/>
          <p:nvPr/>
        </p:nvSpPr>
        <p:spPr>
          <a:xfrm>
            <a:off x="6289688" y="2674650"/>
            <a:ext cx="12720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Fragestellung überlegen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31670-1A04-BBCA-CB25-7CA6BAB32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Von den Daten zur Visualisierung</a:t>
            </a:r>
            <a:endParaRPr/>
          </a:p>
        </p:txBody>
      </p:sp>
      <p:sp>
        <p:nvSpPr>
          <p:cNvPr id="412" name="Google Shape;412;p53"/>
          <p:cNvSpPr/>
          <p:nvPr/>
        </p:nvSpPr>
        <p:spPr>
          <a:xfrm>
            <a:off x="3077163" y="1897625"/>
            <a:ext cx="1272000" cy="659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3"/>
          <p:cNvSpPr/>
          <p:nvPr/>
        </p:nvSpPr>
        <p:spPr>
          <a:xfrm>
            <a:off x="1557600" y="2822025"/>
            <a:ext cx="6028800" cy="659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Datenvisualisierung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3"/>
          <p:cNvSpPr/>
          <p:nvPr/>
        </p:nvSpPr>
        <p:spPr>
          <a:xfrm>
            <a:off x="3077163" y="940125"/>
            <a:ext cx="1272000" cy="659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Fragestellung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53"/>
          <p:cNvCxnSpPr>
            <a:stCxn id="414" idx="2"/>
            <a:endCxn id="412" idx="0"/>
          </p:cNvCxnSpPr>
          <p:nvPr/>
        </p:nvCxnSpPr>
        <p:spPr>
          <a:xfrm>
            <a:off x="3713163" y="1599525"/>
            <a:ext cx="0" cy="2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416;p53"/>
          <p:cNvSpPr/>
          <p:nvPr/>
        </p:nvSpPr>
        <p:spPr>
          <a:xfrm>
            <a:off x="4794838" y="1897675"/>
            <a:ext cx="1272000" cy="659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Fragestellung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3"/>
          <p:cNvSpPr/>
          <p:nvPr/>
        </p:nvSpPr>
        <p:spPr>
          <a:xfrm>
            <a:off x="4794838" y="940175"/>
            <a:ext cx="1272000" cy="659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Google Shape;418;p53"/>
          <p:cNvCxnSpPr>
            <a:stCxn id="417" idx="2"/>
            <a:endCxn id="416" idx="0"/>
          </p:cNvCxnSpPr>
          <p:nvPr/>
        </p:nvCxnSpPr>
        <p:spPr>
          <a:xfrm>
            <a:off x="5430838" y="1599575"/>
            <a:ext cx="0" cy="2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53"/>
          <p:cNvCxnSpPr>
            <a:stCxn id="420" idx="2"/>
          </p:cNvCxnSpPr>
          <p:nvPr/>
        </p:nvCxnSpPr>
        <p:spPr>
          <a:xfrm flipH="1">
            <a:off x="3707476" y="2557075"/>
            <a:ext cx="5700" cy="2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53"/>
          <p:cNvCxnSpPr/>
          <p:nvPr/>
        </p:nvCxnSpPr>
        <p:spPr>
          <a:xfrm flipH="1">
            <a:off x="5430250" y="2558125"/>
            <a:ext cx="120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p53"/>
          <p:cNvSpPr/>
          <p:nvPr/>
        </p:nvSpPr>
        <p:spPr>
          <a:xfrm>
            <a:off x="1557588" y="3622025"/>
            <a:ext cx="12720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Medium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3"/>
          <p:cNvSpPr/>
          <p:nvPr/>
        </p:nvSpPr>
        <p:spPr>
          <a:xfrm>
            <a:off x="3057100" y="3630250"/>
            <a:ext cx="15303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Diagrammtyp(en)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3"/>
          <p:cNvSpPr/>
          <p:nvPr/>
        </p:nvSpPr>
        <p:spPr>
          <a:xfrm>
            <a:off x="6314388" y="3630250"/>
            <a:ext cx="12720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Gestaltung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3"/>
          <p:cNvSpPr/>
          <p:nvPr/>
        </p:nvSpPr>
        <p:spPr>
          <a:xfrm>
            <a:off x="4814900" y="3630250"/>
            <a:ext cx="1272000" cy="659400"/>
          </a:xfrm>
          <a:prstGeom prst="rect">
            <a:avLst/>
          </a:prstGeom>
          <a:solidFill>
            <a:srgbClr val="E6E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Skizzen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6474F-2FAE-C595-F98A-303A85AC9E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Von den Daten zur Visualisierung</a:t>
            </a:r>
            <a:endParaRPr/>
          </a:p>
        </p:txBody>
      </p:sp>
      <p:sp>
        <p:nvSpPr>
          <p:cNvPr id="432" name="Google Shape;432;p54"/>
          <p:cNvSpPr/>
          <p:nvPr/>
        </p:nvSpPr>
        <p:spPr>
          <a:xfrm>
            <a:off x="3077163" y="1897625"/>
            <a:ext cx="1272000" cy="659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4"/>
          <p:cNvSpPr/>
          <p:nvPr/>
        </p:nvSpPr>
        <p:spPr>
          <a:xfrm>
            <a:off x="3077175" y="2823825"/>
            <a:ext cx="2989800" cy="659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Datenvisualisierung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4"/>
          <p:cNvSpPr/>
          <p:nvPr/>
        </p:nvSpPr>
        <p:spPr>
          <a:xfrm>
            <a:off x="3077175" y="3749975"/>
            <a:ext cx="2989800" cy="659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4"/>
          <p:cNvSpPr/>
          <p:nvPr/>
        </p:nvSpPr>
        <p:spPr>
          <a:xfrm>
            <a:off x="3077163" y="940125"/>
            <a:ext cx="1272000" cy="659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Fragestellung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6" name="Google Shape;436;p54"/>
          <p:cNvCxnSpPr>
            <a:stCxn id="435" idx="2"/>
            <a:endCxn id="432" idx="0"/>
          </p:cNvCxnSpPr>
          <p:nvPr/>
        </p:nvCxnSpPr>
        <p:spPr>
          <a:xfrm>
            <a:off x="3713163" y="1599525"/>
            <a:ext cx="0" cy="2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7" name="Google Shape;437;p54"/>
          <p:cNvSpPr/>
          <p:nvPr/>
        </p:nvSpPr>
        <p:spPr>
          <a:xfrm>
            <a:off x="4794838" y="1897675"/>
            <a:ext cx="1272000" cy="659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Fragestellung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4"/>
          <p:cNvSpPr/>
          <p:nvPr/>
        </p:nvSpPr>
        <p:spPr>
          <a:xfrm>
            <a:off x="4794838" y="940175"/>
            <a:ext cx="1272000" cy="659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Daten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9" name="Google Shape;439;p54"/>
          <p:cNvCxnSpPr>
            <a:stCxn id="438" idx="2"/>
            <a:endCxn id="437" idx="0"/>
          </p:cNvCxnSpPr>
          <p:nvPr/>
        </p:nvCxnSpPr>
        <p:spPr>
          <a:xfrm>
            <a:off x="5430838" y="1599575"/>
            <a:ext cx="0" cy="2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54"/>
          <p:cNvCxnSpPr>
            <a:stCxn id="441" idx="2"/>
          </p:cNvCxnSpPr>
          <p:nvPr/>
        </p:nvCxnSpPr>
        <p:spPr>
          <a:xfrm flipH="1">
            <a:off x="3707476" y="2557075"/>
            <a:ext cx="5700" cy="2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54"/>
          <p:cNvCxnSpPr/>
          <p:nvPr/>
        </p:nvCxnSpPr>
        <p:spPr>
          <a:xfrm flipH="1">
            <a:off x="5430250" y="2558125"/>
            <a:ext cx="120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54"/>
          <p:cNvCxnSpPr/>
          <p:nvPr/>
        </p:nvCxnSpPr>
        <p:spPr>
          <a:xfrm flipH="1">
            <a:off x="4569151" y="3483225"/>
            <a:ext cx="5700" cy="2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9279D-B468-09B6-BCD5-E087941A44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>
            <a:spLocks noGrp="1"/>
          </p:cNvSpPr>
          <p:nvPr>
            <p:ph type="title"/>
          </p:nvPr>
        </p:nvSpPr>
        <p:spPr>
          <a:xfrm>
            <a:off x="0" y="1690950"/>
            <a:ext cx="9144000" cy="3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de" sz="3500" dirty="0">
                <a:solidFill>
                  <a:srgbClr val="FF9179"/>
                </a:solidFill>
              </a:rPr>
              <a:t>SOCIAL MEDIA </a:t>
            </a:r>
            <a:r>
              <a:rPr lang="de" dirty="0"/>
              <a:t>– </a:t>
            </a:r>
            <a:r>
              <a:rPr lang="de" sz="3500" dirty="0">
                <a:solidFill>
                  <a:srgbClr val="FF9179"/>
                </a:solidFill>
              </a:rPr>
              <a:t>Was nutzt ihr?</a:t>
            </a:r>
            <a:endParaRPr sz="3500" dirty="0">
              <a:solidFill>
                <a:srgbClr val="FF9179"/>
              </a:solidFill>
            </a:endParaRPr>
          </a:p>
        </p:txBody>
      </p:sp>
      <p:pic>
        <p:nvPicPr>
          <p:cNvPr id="450" name="Google Shape;4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588" y="2647825"/>
            <a:ext cx="984175" cy="9486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1" name="Google Shape;4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744" y="2647825"/>
            <a:ext cx="984175" cy="94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900" y="2647825"/>
            <a:ext cx="984175" cy="94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6057" y="2647825"/>
            <a:ext cx="984175" cy="94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2213" y="2647825"/>
            <a:ext cx="984175" cy="9486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85E6E-D0A3-3EA9-CC84-F925A424A1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15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C054A-320A-5271-1575-948AC8445037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Freepik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>
            <a:spLocks noGrp="1"/>
          </p:cNvSpPr>
          <p:nvPr>
            <p:ph type="title" idx="4294967295"/>
          </p:nvPr>
        </p:nvSpPr>
        <p:spPr>
          <a:xfrm>
            <a:off x="305990" y="207390"/>
            <a:ext cx="63996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dirty="0"/>
              <a:t>Welche Social Media Kanäle nutzen wir?</a:t>
            </a:r>
            <a:endParaRPr sz="2300" dirty="0"/>
          </a:p>
        </p:txBody>
      </p:sp>
      <p:sp>
        <p:nvSpPr>
          <p:cNvPr id="461" name="Google Shape;461;p56"/>
          <p:cNvSpPr/>
          <p:nvPr/>
        </p:nvSpPr>
        <p:spPr>
          <a:xfrm>
            <a:off x="1735838" y="1332675"/>
            <a:ext cx="1731300" cy="79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b="1" dirty="0">
                <a:latin typeface="Calibri"/>
                <a:ea typeface="Calibri"/>
                <a:cs typeface="Calibri"/>
                <a:sym typeface="Calibri"/>
              </a:rPr>
              <a:t>Person 1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6"/>
          <p:cNvSpPr/>
          <p:nvPr/>
        </p:nvSpPr>
        <p:spPr>
          <a:xfrm>
            <a:off x="1735838" y="2406047"/>
            <a:ext cx="1731300" cy="79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b="1" dirty="0">
                <a:latin typeface="Calibri"/>
                <a:ea typeface="Calibri"/>
                <a:cs typeface="Calibri"/>
                <a:sym typeface="Calibri"/>
              </a:rPr>
              <a:t>Person 2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6"/>
          <p:cNvSpPr/>
          <p:nvPr/>
        </p:nvSpPr>
        <p:spPr>
          <a:xfrm>
            <a:off x="1735838" y="3479420"/>
            <a:ext cx="1731300" cy="79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b="1" dirty="0">
                <a:latin typeface="Calibri"/>
                <a:ea typeface="Calibri"/>
                <a:cs typeface="Calibri"/>
                <a:sym typeface="Calibri"/>
              </a:rPr>
              <a:t>Person 3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150" y="1356513"/>
            <a:ext cx="782931" cy="75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685" y="1356513"/>
            <a:ext cx="782931" cy="75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220" y="1356513"/>
            <a:ext cx="782931" cy="75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150" y="3496688"/>
            <a:ext cx="782931" cy="75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4415" y="2429900"/>
            <a:ext cx="782950" cy="7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910FDE-73D8-60C8-FBA4-7F77B8CC3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16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D4816-F68A-DC82-7633-9D5D82745E97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Freepik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CE046-C872-9A51-E8BC-C3D24298F39E}"/>
              </a:ext>
            </a:extLst>
          </p:cNvPr>
          <p:cNvSpPr/>
          <p:nvPr/>
        </p:nvSpPr>
        <p:spPr>
          <a:xfrm>
            <a:off x="6743700" y="2790825"/>
            <a:ext cx="2400300" cy="1152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Hinzufügen der genutzten Social Media Kanäle von Lehrpersonen und/oder Teilnehmer*innen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7"/>
          <p:cNvSpPr txBox="1">
            <a:spLocks noGrp="1"/>
          </p:cNvSpPr>
          <p:nvPr>
            <p:ph type="title" idx="4294967295"/>
          </p:nvPr>
        </p:nvSpPr>
        <p:spPr>
          <a:xfrm>
            <a:off x="305990" y="207390"/>
            <a:ext cx="63996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dirty="0"/>
              <a:t>Welche Social Media Kanäle nutzen wir?</a:t>
            </a:r>
            <a:endParaRPr sz="2300" dirty="0"/>
          </a:p>
        </p:txBody>
      </p:sp>
      <p:graphicFrame>
        <p:nvGraphicFramePr>
          <p:cNvPr id="475" name="Google Shape;475;p57"/>
          <p:cNvGraphicFramePr/>
          <p:nvPr>
            <p:extLst>
              <p:ext uri="{D42A27DB-BD31-4B8C-83A1-F6EECF244321}">
                <p14:modId xmlns:p14="http://schemas.microsoft.com/office/powerpoint/2010/main" val="1764826082"/>
              </p:ext>
            </p:extLst>
          </p:nvPr>
        </p:nvGraphicFramePr>
        <p:xfrm>
          <a:off x="377474" y="1210100"/>
          <a:ext cx="8423625" cy="3183375"/>
        </p:xfrm>
        <a:graphic>
          <a:graphicData uri="http://schemas.openxmlformats.org/drawingml/2006/table">
            <a:tbl>
              <a:tblPr>
                <a:noFill/>
                <a:tableStyleId>{9D23C5AD-EBE5-429B-ABE4-23E17AA75D6B}</a:tableStyleId>
              </a:tblPr>
              <a:tblGrid>
                <a:gridCol w="12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Kanal</a:t>
                      </a:r>
                      <a:endParaRPr sz="1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Instagram</a:t>
                      </a:r>
                      <a:endParaRPr sz="1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Facebook</a:t>
                      </a:r>
                      <a:endParaRPr sz="1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TikTok</a:t>
                      </a:r>
                      <a:endParaRPr sz="1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Twitter</a:t>
                      </a:r>
                      <a:endParaRPr sz="1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Snapchat</a:t>
                      </a:r>
                      <a:endParaRPr sz="1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Summe</a:t>
                      </a:r>
                      <a:endParaRPr sz="1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 1</a:t>
                      </a:r>
                      <a:endParaRPr sz="19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5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25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25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900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9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900" b="1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 2</a:t>
                      </a:r>
                      <a:endParaRPr sz="19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9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900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9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25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9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900" b="1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 3</a:t>
                      </a:r>
                      <a:endParaRPr sz="19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25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9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9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9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9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900" b="1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Summe</a:t>
                      </a:r>
                      <a:endParaRPr sz="1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900" b="1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900" b="1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900" b="1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900" b="1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900" b="1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900" b="1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6" name="Google Shape;476;p57"/>
          <p:cNvSpPr/>
          <p:nvPr/>
        </p:nvSpPr>
        <p:spPr>
          <a:xfrm>
            <a:off x="1581249" y="1026075"/>
            <a:ext cx="1190525" cy="3513300"/>
          </a:xfrm>
          <a:prstGeom prst="rect">
            <a:avLst/>
          </a:prstGeom>
          <a:noFill/>
          <a:ln w="28575" cap="flat" cmpd="sng">
            <a:solidFill>
              <a:srgbClr val="FF91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9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9F81F-2F6B-F74C-79ED-725F7AD8A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17</a:t>
            </a:fld>
            <a:endParaRPr lang="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>
            <a:spLocks noGrp="1"/>
          </p:cNvSpPr>
          <p:nvPr>
            <p:ph type="title" idx="4294967295"/>
          </p:nvPr>
        </p:nvSpPr>
        <p:spPr>
          <a:xfrm>
            <a:off x="305990" y="207390"/>
            <a:ext cx="63996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dirty="0"/>
              <a:t>Welche Social Media Kanäle nutzen wir?</a:t>
            </a:r>
            <a:endParaRPr sz="2300" dirty="0"/>
          </a:p>
        </p:txBody>
      </p:sp>
      <p:pic>
        <p:nvPicPr>
          <p:cNvPr id="483" name="Google Shape;483;p58" title="Diagram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800" y="1094198"/>
            <a:ext cx="5411748" cy="33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22FCA-A24A-4785-69BD-B1D95D6070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18</a:t>
            </a:fld>
            <a:endParaRPr lang="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9"/>
          <p:cNvSpPr/>
          <p:nvPr/>
        </p:nvSpPr>
        <p:spPr>
          <a:xfrm>
            <a:off x="0" y="1791175"/>
            <a:ext cx="9144000" cy="176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9"/>
          <p:cNvSpPr txBox="1">
            <a:spLocks noGrp="1"/>
          </p:cNvSpPr>
          <p:nvPr>
            <p:ph type="title" idx="4294967295"/>
          </p:nvPr>
        </p:nvSpPr>
        <p:spPr>
          <a:xfrm>
            <a:off x="306003" y="207400"/>
            <a:ext cx="83139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dirty="0"/>
              <a:t>Welche Social Media Kanäle nutzen wir?</a:t>
            </a:r>
            <a:endParaRPr sz="2300" dirty="0"/>
          </a:p>
        </p:txBody>
      </p:sp>
      <p:pic>
        <p:nvPicPr>
          <p:cNvPr id="491" name="Google Shape;4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675" y="2055763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00" y="2055775"/>
            <a:ext cx="121920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59"/>
          <p:cNvCxnSpPr/>
          <p:nvPr/>
        </p:nvCxnSpPr>
        <p:spPr>
          <a:xfrm>
            <a:off x="2675925" y="2665376"/>
            <a:ext cx="10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59"/>
          <p:cNvCxnSpPr/>
          <p:nvPr/>
        </p:nvCxnSpPr>
        <p:spPr>
          <a:xfrm>
            <a:off x="5282238" y="2665376"/>
            <a:ext cx="10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95" name="Google Shape;49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050" y="20939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791AA-8BBC-C7D8-4192-899FF2744F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19</a:t>
            </a:fld>
            <a:endParaRPr lang="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2ABC0C-04D6-1A5C-288C-D18682D8E2BD}"/>
              </a:ext>
            </a:extLst>
          </p:cNvPr>
          <p:cNvSpPr/>
          <p:nvPr/>
        </p:nvSpPr>
        <p:spPr>
          <a:xfrm>
            <a:off x="6743700" y="847725"/>
            <a:ext cx="2400300" cy="1152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Gemeinsame Datenerhebung in der Gruppe und Visualisierung in Google Sheets oder Excel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E10D0-B675-EFE0-3FC5-C8D05EE45000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Freepik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title"/>
          </p:nvPr>
        </p:nvSpPr>
        <p:spPr>
          <a:xfrm>
            <a:off x="0" y="2115750"/>
            <a:ext cx="9144000" cy="3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Ist Social Media schlecht </a:t>
            </a:r>
            <a:br>
              <a:rPr lang="de" dirty="0"/>
            </a:br>
            <a:r>
              <a:rPr lang="de" dirty="0"/>
              <a:t>für’s Selbstbewusstsein?!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F65DE-55EC-8980-D3DB-647869D1D0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/>
          <p:nvPr/>
        </p:nvSpPr>
        <p:spPr>
          <a:xfrm>
            <a:off x="0" y="1791175"/>
            <a:ext cx="9144000" cy="176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60"/>
          <p:cNvSpPr txBox="1">
            <a:spLocks noGrp="1"/>
          </p:cNvSpPr>
          <p:nvPr>
            <p:ph type="title" idx="4294967295"/>
          </p:nvPr>
        </p:nvSpPr>
        <p:spPr>
          <a:xfrm>
            <a:off x="306003" y="207400"/>
            <a:ext cx="83139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/>
              <a:t>Wo sehen wir Infos zum Thema Klimawandel?</a:t>
            </a:r>
            <a:endParaRPr sz="2300"/>
          </a:p>
        </p:txBody>
      </p:sp>
      <p:pic>
        <p:nvPicPr>
          <p:cNvPr id="503" name="Google Shape;5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675" y="2055763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00" y="2055775"/>
            <a:ext cx="121920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60"/>
          <p:cNvCxnSpPr/>
          <p:nvPr/>
        </p:nvCxnSpPr>
        <p:spPr>
          <a:xfrm>
            <a:off x="2675925" y="2665376"/>
            <a:ext cx="10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6" name="Google Shape;506;p60"/>
          <p:cNvCxnSpPr/>
          <p:nvPr/>
        </p:nvCxnSpPr>
        <p:spPr>
          <a:xfrm>
            <a:off x="5282238" y="2665376"/>
            <a:ext cx="10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07" name="Google Shape;50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050" y="20939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526E0-B986-C774-39FA-9761D451B8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20</a:t>
            </a:fld>
            <a:endParaRPr lang="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E9D5F-9818-0010-1584-6A2A5E36A168}"/>
              </a:ext>
            </a:extLst>
          </p:cNvPr>
          <p:cNvSpPr/>
          <p:nvPr/>
        </p:nvSpPr>
        <p:spPr>
          <a:xfrm>
            <a:off x="6743700" y="847725"/>
            <a:ext cx="2400300" cy="1152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Gemeinsame Datenerhebung in der Gruppe und Visualisierung in Google Sheets oder Excel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10C8D-5C43-9C8F-24FA-B4438B284121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Freepik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/>
          <p:nvPr/>
        </p:nvSpPr>
        <p:spPr>
          <a:xfrm>
            <a:off x="0" y="1791175"/>
            <a:ext cx="9144000" cy="176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1"/>
          <p:cNvSpPr txBox="1">
            <a:spLocks noGrp="1"/>
          </p:cNvSpPr>
          <p:nvPr>
            <p:ph type="title" idx="4294967295"/>
          </p:nvPr>
        </p:nvSpPr>
        <p:spPr>
          <a:xfrm>
            <a:off x="306003" y="207400"/>
            <a:ext cx="83139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dirty="0"/>
              <a:t>Wie viele Stunden am Tag verbringen wir auf Social Media?</a:t>
            </a:r>
            <a:endParaRPr sz="2300" dirty="0"/>
          </a:p>
        </p:txBody>
      </p:sp>
      <p:pic>
        <p:nvPicPr>
          <p:cNvPr id="515" name="Google Shape;5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675" y="2055763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00" y="2055775"/>
            <a:ext cx="121920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61"/>
          <p:cNvCxnSpPr/>
          <p:nvPr/>
        </p:nvCxnSpPr>
        <p:spPr>
          <a:xfrm>
            <a:off x="2675925" y="2665376"/>
            <a:ext cx="10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p61"/>
          <p:cNvCxnSpPr/>
          <p:nvPr/>
        </p:nvCxnSpPr>
        <p:spPr>
          <a:xfrm>
            <a:off x="5282238" y="2665376"/>
            <a:ext cx="10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19" name="Google Shape;519;p61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7923" y="2007250"/>
            <a:ext cx="1316225" cy="13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70B0F-9DA3-0B2B-596C-9CA379B45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21</a:t>
            </a:fld>
            <a:endParaRPr lang="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A6537A-EB74-38CE-D56F-0903D1AC5C4E}"/>
              </a:ext>
            </a:extLst>
          </p:cNvPr>
          <p:cNvSpPr/>
          <p:nvPr/>
        </p:nvSpPr>
        <p:spPr>
          <a:xfrm>
            <a:off x="6743700" y="847725"/>
            <a:ext cx="2400300" cy="1152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Gemeinsame Datenerhebung in der Gruppe und Visualisierung in Google Sheets oder Excel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D3C1B-6564-D0DE-1378-6AF8D2D14E41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Freepik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"/>
          <p:cNvSpPr txBox="1">
            <a:spLocks noGrp="1"/>
          </p:cNvSpPr>
          <p:nvPr>
            <p:ph type="title" idx="4294967295"/>
          </p:nvPr>
        </p:nvSpPr>
        <p:spPr>
          <a:xfrm>
            <a:off x="306003" y="207400"/>
            <a:ext cx="83139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/>
              <a:t>Accounts denen wir folgen &amp; Zeit auf Instagram</a:t>
            </a:r>
            <a:endParaRPr sz="2300"/>
          </a:p>
        </p:txBody>
      </p:sp>
      <p:cxnSp>
        <p:nvCxnSpPr>
          <p:cNvPr id="526" name="Google Shape;526;p62"/>
          <p:cNvCxnSpPr/>
          <p:nvPr/>
        </p:nvCxnSpPr>
        <p:spPr>
          <a:xfrm rot="10800000">
            <a:off x="1552175" y="946325"/>
            <a:ext cx="9000" cy="30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62"/>
          <p:cNvCxnSpPr/>
          <p:nvPr/>
        </p:nvCxnSpPr>
        <p:spPr>
          <a:xfrm>
            <a:off x="1552200" y="3967925"/>
            <a:ext cx="51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8" name="Google Shape;528;p62"/>
          <p:cNvSpPr/>
          <p:nvPr/>
        </p:nvSpPr>
        <p:spPr>
          <a:xfrm>
            <a:off x="2635600" y="4282625"/>
            <a:ext cx="28956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Calibri"/>
                <a:ea typeface="Calibri"/>
                <a:cs typeface="Calibri"/>
                <a:sym typeface="Calibri"/>
              </a:rPr>
              <a:t>Zeit auf Instagram pro Tag in Minuten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2"/>
          <p:cNvSpPr/>
          <p:nvPr/>
        </p:nvSpPr>
        <p:spPr>
          <a:xfrm rot="-5400000">
            <a:off x="-646400" y="2340275"/>
            <a:ext cx="28956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latin typeface="Calibri"/>
                <a:ea typeface="Calibri"/>
                <a:cs typeface="Calibri"/>
                <a:sym typeface="Calibri"/>
              </a:rPr>
              <a:t>Accounts denen wir folgen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2"/>
          <p:cNvSpPr/>
          <p:nvPr/>
        </p:nvSpPr>
        <p:spPr>
          <a:xfrm>
            <a:off x="3931775" y="1697375"/>
            <a:ext cx="279000" cy="273900"/>
          </a:xfrm>
          <a:prstGeom prst="ellipse">
            <a:avLst/>
          </a:prstGeom>
          <a:solidFill>
            <a:srgbClr val="FF9179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b="1" dirty="0">
                <a:latin typeface="Calibri"/>
                <a:ea typeface="Calibri"/>
                <a:cs typeface="Calibri"/>
                <a:sym typeface="Calibri"/>
              </a:rPr>
              <a:t>P3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1" name="Google Shape;531;p62"/>
          <p:cNvCxnSpPr/>
          <p:nvPr/>
        </p:nvCxnSpPr>
        <p:spPr>
          <a:xfrm>
            <a:off x="1424500" y="3443350"/>
            <a:ext cx="5220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p62"/>
          <p:cNvCxnSpPr/>
          <p:nvPr/>
        </p:nvCxnSpPr>
        <p:spPr>
          <a:xfrm>
            <a:off x="1424500" y="2908019"/>
            <a:ext cx="5220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62"/>
          <p:cNvCxnSpPr/>
          <p:nvPr/>
        </p:nvCxnSpPr>
        <p:spPr>
          <a:xfrm>
            <a:off x="1424500" y="2372688"/>
            <a:ext cx="5220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62"/>
          <p:cNvCxnSpPr/>
          <p:nvPr/>
        </p:nvCxnSpPr>
        <p:spPr>
          <a:xfrm>
            <a:off x="1424500" y="1837356"/>
            <a:ext cx="5220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" name="Google Shape;535;p62"/>
          <p:cNvCxnSpPr/>
          <p:nvPr/>
        </p:nvCxnSpPr>
        <p:spPr>
          <a:xfrm>
            <a:off x="1424500" y="1302025"/>
            <a:ext cx="5220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62"/>
          <p:cNvSpPr/>
          <p:nvPr/>
        </p:nvSpPr>
        <p:spPr>
          <a:xfrm>
            <a:off x="940175" y="3258125"/>
            <a:ext cx="621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62"/>
          <p:cNvSpPr/>
          <p:nvPr/>
        </p:nvSpPr>
        <p:spPr>
          <a:xfrm>
            <a:off x="940175" y="2728175"/>
            <a:ext cx="621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Calibri"/>
                <a:ea typeface="Calibri"/>
                <a:cs typeface="Calibri"/>
                <a:sym typeface="Calibri"/>
              </a:rPr>
              <a:t>200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2"/>
          <p:cNvSpPr/>
          <p:nvPr/>
        </p:nvSpPr>
        <p:spPr>
          <a:xfrm>
            <a:off x="940175" y="2192838"/>
            <a:ext cx="621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Calibri"/>
                <a:ea typeface="Calibri"/>
                <a:cs typeface="Calibri"/>
                <a:sym typeface="Calibri"/>
              </a:rPr>
              <a:t>300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62"/>
          <p:cNvSpPr/>
          <p:nvPr/>
        </p:nvSpPr>
        <p:spPr>
          <a:xfrm>
            <a:off x="940175" y="1657500"/>
            <a:ext cx="621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Calibri"/>
                <a:ea typeface="Calibri"/>
                <a:cs typeface="Calibri"/>
                <a:sym typeface="Calibri"/>
              </a:rPr>
              <a:t>400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62"/>
          <p:cNvSpPr/>
          <p:nvPr/>
        </p:nvSpPr>
        <p:spPr>
          <a:xfrm>
            <a:off x="940175" y="1122150"/>
            <a:ext cx="621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Calibri"/>
                <a:ea typeface="Calibri"/>
                <a:cs typeface="Calibri"/>
                <a:sym typeface="Calibri"/>
              </a:rPr>
              <a:t>500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1" name="Google Shape;541;p62"/>
          <p:cNvCxnSpPr/>
          <p:nvPr/>
        </p:nvCxnSpPr>
        <p:spPr>
          <a:xfrm flipH="1">
            <a:off x="2663025" y="1019075"/>
            <a:ext cx="3000" cy="3085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62"/>
          <p:cNvCxnSpPr/>
          <p:nvPr/>
        </p:nvCxnSpPr>
        <p:spPr>
          <a:xfrm flipH="1">
            <a:off x="3812117" y="1019075"/>
            <a:ext cx="3000" cy="3085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62"/>
          <p:cNvCxnSpPr/>
          <p:nvPr/>
        </p:nvCxnSpPr>
        <p:spPr>
          <a:xfrm flipH="1">
            <a:off x="4961208" y="1019075"/>
            <a:ext cx="3000" cy="3085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62"/>
          <p:cNvCxnSpPr/>
          <p:nvPr/>
        </p:nvCxnSpPr>
        <p:spPr>
          <a:xfrm flipH="1">
            <a:off x="6110300" y="1019075"/>
            <a:ext cx="3000" cy="3085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62"/>
          <p:cNvSpPr/>
          <p:nvPr/>
        </p:nvSpPr>
        <p:spPr>
          <a:xfrm>
            <a:off x="2354025" y="4044125"/>
            <a:ext cx="621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2"/>
          <p:cNvSpPr/>
          <p:nvPr/>
        </p:nvSpPr>
        <p:spPr>
          <a:xfrm>
            <a:off x="3503113" y="4044125"/>
            <a:ext cx="621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2"/>
          <p:cNvSpPr/>
          <p:nvPr/>
        </p:nvSpPr>
        <p:spPr>
          <a:xfrm>
            <a:off x="4652200" y="4044125"/>
            <a:ext cx="621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Calibri"/>
                <a:ea typeface="Calibri"/>
                <a:cs typeface="Calibri"/>
                <a:sym typeface="Calibri"/>
              </a:rPr>
              <a:t>30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2"/>
          <p:cNvSpPr/>
          <p:nvPr/>
        </p:nvSpPr>
        <p:spPr>
          <a:xfrm>
            <a:off x="5801275" y="4044125"/>
            <a:ext cx="621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Calibri"/>
                <a:ea typeface="Calibri"/>
                <a:cs typeface="Calibri"/>
                <a:sym typeface="Calibri"/>
              </a:rPr>
              <a:t>40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2096" y="303625"/>
            <a:ext cx="795900" cy="79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62"/>
          <p:cNvGrpSpPr/>
          <p:nvPr/>
        </p:nvGrpSpPr>
        <p:grpSpPr>
          <a:xfrm>
            <a:off x="7168550" y="2641375"/>
            <a:ext cx="1201750" cy="1166900"/>
            <a:chOff x="7168550" y="2641375"/>
            <a:chExt cx="1201750" cy="1166900"/>
          </a:xfrm>
        </p:grpSpPr>
        <p:sp>
          <p:nvSpPr>
            <p:cNvPr id="551" name="Google Shape;551;p62"/>
            <p:cNvSpPr/>
            <p:nvPr/>
          </p:nvSpPr>
          <p:spPr>
            <a:xfrm>
              <a:off x="7168550" y="3087875"/>
              <a:ext cx="279000" cy="273900"/>
            </a:xfrm>
            <a:prstGeom prst="ellipse">
              <a:avLst/>
            </a:prstGeom>
            <a:solidFill>
              <a:srgbClr val="FF9179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100" b="1" dirty="0">
                  <a:latin typeface="Calibri"/>
                  <a:ea typeface="Calibri"/>
                  <a:cs typeface="Calibri"/>
                  <a:sym typeface="Calibri"/>
                </a:rPr>
                <a:t>P2</a:t>
              </a:r>
              <a:endParaRPr sz="1100"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62"/>
            <p:cNvSpPr/>
            <p:nvPr/>
          </p:nvSpPr>
          <p:spPr>
            <a:xfrm>
              <a:off x="7168550" y="3491475"/>
              <a:ext cx="279000" cy="273900"/>
            </a:xfrm>
            <a:prstGeom prst="ellipse">
              <a:avLst/>
            </a:prstGeom>
            <a:solidFill>
              <a:srgbClr val="FF9179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100" b="1" dirty="0">
                  <a:latin typeface="Calibri"/>
                  <a:ea typeface="Calibri"/>
                  <a:cs typeface="Calibri"/>
                  <a:sym typeface="Calibri"/>
                </a:rPr>
                <a:t>P3</a:t>
              </a:r>
              <a:endParaRPr sz="1100"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62"/>
            <p:cNvSpPr/>
            <p:nvPr/>
          </p:nvSpPr>
          <p:spPr>
            <a:xfrm>
              <a:off x="7168550" y="2684275"/>
              <a:ext cx="279000" cy="273900"/>
            </a:xfrm>
            <a:prstGeom prst="ellipse">
              <a:avLst/>
            </a:prstGeom>
            <a:solidFill>
              <a:srgbClr val="FF9179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100" b="1" dirty="0">
                  <a:latin typeface="Calibri"/>
                  <a:ea typeface="Calibri"/>
                  <a:cs typeface="Calibri"/>
                  <a:sym typeface="Calibri"/>
                </a:rPr>
                <a:t>P1</a:t>
              </a:r>
              <a:endParaRPr sz="1100"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62"/>
            <p:cNvSpPr/>
            <p:nvPr/>
          </p:nvSpPr>
          <p:spPr>
            <a:xfrm>
              <a:off x="7596000" y="2641375"/>
              <a:ext cx="7743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300" dirty="0">
                  <a:latin typeface="Calibri"/>
                  <a:ea typeface="Calibri"/>
                  <a:cs typeface="Calibri"/>
                  <a:sym typeface="Calibri"/>
                </a:rPr>
                <a:t>Person 1</a:t>
              </a:r>
              <a:endParaRPr sz="13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62"/>
            <p:cNvSpPr/>
            <p:nvPr/>
          </p:nvSpPr>
          <p:spPr>
            <a:xfrm>
              <a:off x="7596000" y="3044975"/>
              <a:ext cx="7743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300" dirty="0">
                  <a:latin typeface="Calibri"/>
                  <a:ea typeface="Calibri"/>
                  <a:cs typeface="Calibri"/>
                  <a:sym typeface="Calibri"/>
                </a:rPr>
                <a:t>Person 2</a:t>
              </a:r>
              <a:endParaRPr sz="13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62"/>
            <p:cNvSpPr/>
            <p:nvPr/>
          </p:nvSpPr>
          <p:spPr>
            <a:xfrm>
              <a:off x="7596000" y="3448575"/>
              <a:ext cx="7743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300" dirty="0">
                  <a:latin typeface="Calibri"/>
                  <a:ea typeface="Calibri"/>
                  <a:cs typeface="Calibri"/>
                  <a:sym typeface="Calibri"/>
                </a:rPr>
                <a:t>Person 3</a:t>
              </a:r>
              <a:endParaRPr sz="13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62"/>
          <p:cNvSpPr/>
          <p:nvPr/>
        </p:nvSpPr>
        <p:spPr>
          <a:xfrm>
            <a:off x="5801275" y="1193075"/>
            <a:ext cx="279000" cy="273900"/>
          </a:xfrm>
          <a:prstGeom prst="ellipse">
            <a:avLst/>
          </a:prstGeom>
          <a:solidFill>
            <a:srgbClr val="FF9179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b="1" dirty="0">
                <a:latin typeface="Calibri"/>
                <a:ea typeface="Calibri"/>
                <a:cs typeface="Calibri"/>
                <a:sym typeface="Calibri"/>
              </a:rPr>
              <a:t>P1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2"/>
          <p:cNvSpPr/>
          <p:nvPr/>
        </p:nvSpPr>
        <p:spPr>
          <a:xfrm>
            <a:off x="1424500" y="2503400"/>
            <a:ext cx="279000" cy="273900"/>
          </a:xfrm>
          <a:prstGeom prst="ellipse">
            <a:avLst/>
          </a:prstGeom>
          <a:solidFill>
            <a:srgbClr val="FF9179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b="1" dirty="0">
                <a:latin typeface="Calibri"/>
                <a:ea typeface="Calibri"/>
                <a:cs typeface="Calibri"/>
                <a:sym typeface="Calibri"/>
              </a:rPr>
              <a:t>P2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E41FA-9E4A-8AFC-C7CD-F6F5453C8E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22</a:t>
            </a:fld>
            <a:endParaRPr lang="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BA6B95-CC2A-C706-BCF7-CE23F7154AD3}"/>
              </a:ext>
            </a:extLst>
          </p:cNvPr>
          <p:cNvSpPr/>
          <p:nvPr/>
        </p:nvSpPr>
        <p:spPr>
          <a:xfrm>
            <a:off x="6743700" y="1276350"/>
            <a:ext cx="2400300" cy="1152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Gemeinsame Datenerhebung in der Gruppe und Platzierung der Datenpunkte auf der Folie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AE65F-9C1B-6391-5FE0-56C33DE1F85C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Freepik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3"/>
          <p:cNvSpPr txBox="1">
            <a:spLocks noGrp="1"/>
          </p:cNvSpPr>
          <p:nvPr>
            <p:ph type="title"/>
          </p:nvPr>
        </p:nvSpPr>
        <p:spPr>
          <a:xfrm>
            <a:off x="0" y="2376750"/>
            <a:ext cx="9144000" cy="3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500">
                <a:solidFill>
                  <a:srgbClr val="FF9179"/>
                </a:solidFill>
              </a:rPr>
              <a:t>DER KLIMAWANDEL … </a:t>
            </a:r>
            <a:endParaRPr sz="3500">
              <a:solidFill>
                <a:srgbClr val="FF9179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3500">
                <a:solidFill>
                  <a:srgbClr val="FF9179"/>
                </a:solidFill>
              </a:rPr>
              <a:t>… in </a:t>
            </a:r>
            <a:r>
              <a:rPr lang="de"/>
              <a:t>Bildern von Daten</a:t>
            </a:r>
            <a:endParaRPr sz="3500">
              <a:solidFill>
                <a:srgbClr val="FF9179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25275-0863-2FBA-0925-BF07BF1B87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64" title="Singing-Data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650" y="355750"/>
            <a:ext cx="2360696" cy="41588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F5327-F34A-2F8A-CD52-A5E81965CA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24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93331-EE87-EC0F-027F-44AD8D4D7FA1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@tobiasjaenck</a:t>
            </a:r>
            <a:endParaRPr lang="en-GB" sz="1000" u="sng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113" y="303625"/>
            <a:ext cx="6103777" cy="415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51F3F-7709-468F-875E-CE6FBB26A7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25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77A23-F984-45F7-B503-C9663B96BAB7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Quelle</a:t>
            </a:r>
            <a:endParaRPr lang="en-GB" sz="1000" u="sng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6"/>
          <p:cNvPicPr preferRelativeResize="0"/>
          <p:nvPr/>
        </p:nvPicPr>
        <p:blipFill rotWithShape="1">
          <a:blip r:embed="rId3">
            <a:alphaModFix/>
          </a:blip>
          <a:srcRect t="1542" r="2028" b="1416"/>
          <a:stretch/>
        </p:blipFill>
        <p:spPr>
          <a:xfrm>
            <a:off x="2546835" y="303617"/>
            <a:ext cx="4032625" cy="41589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E3028F-F5CF-60EE-3CA0-7DA49D9EC8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26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FDBE9-D67A-3B19-571B-C5EBE1C7657F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@quarks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396" y="303617"/>
            <a:ext cx="3195208" cy="41589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C4BF-8154-A240-7F4E-E74BE9CDD8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27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36CEF-EEA4-B7B1-BFEF-B62784F13DE2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@Klima.neutral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68"/>
          <p:cNvPicPr preferRelativeResize="0"/>
          <p:nvPr/>
        </p:nvPicPr>
        <p:blipFill rotWithShape="1">
          <a:blip r:embed="rId3">
            <a:alphaModFix/>
          </a:blip>
          <a:srcRect t="1542" r="2028" b="1416"/>
          <a:stretch/>
        </p:blipFill>
        <p:spPr>
          <a:xfrm>
            <a:off x="893595" y="303617"/>
            <a:ext cx="4032625" cy="415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196" y="303617"/>
            <a:ext cx="3195208" cy="4158962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8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63A6"/>
                </a:solidFill>
                <a:latin typeface="Calibri"/>
                <a:ea typeface="Calibri"/>
                <a:cs typeface="Calibri"/>
                <a:sym typeface="Calibri"/>
              </a:rPr>
              <a:t>Linien-Diagramm</a:t>
            </a:r>
            <a:endParaRPr sz="2400">
              <a:solidFill>
                <a:srgbClr val="0063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DCB0E-BBD5-6185-49D4-26B023A20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28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9E2EB-3B70-0881-CFC3-9C3521FF85EC}"/>
              </a:ext>
            </a:extLst>
          </p:cNvPr>
          <p:cNvSpPr txBox="1"/>
          <p:nvPr/>
        </p:nvSpPr>
        <p:spPr>
          <a:xfrm>
            <a:off x="266700" y="4700915"/>
            <a:ext cx="1981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@quarks</a:t>
            </a:r>
            <a:r>
              <a:rPr lang="en-GB" sz="100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@Klima.neutral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801" y="303625"/>
            <a:ext cx="4128402" cy="41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560C6-E88D-DFF2-7162-0883BBCD6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29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63862-E7C9-E40B-03FB-10ECDB4B5C8A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News.at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Was bedeutet das?</a:t>
            </a:r>
            <a:endParaRPr dirty="0"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612" y="970375"/>
            <a:ext cx="6388766" cy="33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/>
        </p:nvSpPr>
        <p:spPr>
          <a:xfrm rot="-5400000">
            <a:off x="91500" y="2533764"/>
            <a:ext cx="20385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Selbstwert-Einschätzung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3207588" y="4247550"/>
            <a:ext cx="27288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Nutzung Social Media in Minuten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6179-EACC-4050-1A98-F8C6BA34A6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70"/>
          <p:cNvGrpSpPr/>
          <p:nvPr/>
        </p:nvGrpSpPr>
        <p:grpSpPr>
          <a:xfrm>
            <a:off x="2529825" y="448075"/>
            <a:ext cx="4070401" cy="4070401"/>
            <a:chOff x="2529825" y="448075"/>
            <a:chExt cx="4070401" cy="4070401"/>
          </a:xfrm>
        </p:grpSpPr>
        <p:grpSp>
          <p:nvGrpSpPr>
            <p:cNvPr id="623" name="Google Shape;623;p70"/>
            <p:cNvGrpSpPr/>
            <p:nvPr/>
          </p:nvGrpSpPr>
          <p:grpSpPr>
            <a:xfrm>
              <a:off x="2529825" y="448075"/>
              <a:ext cx="4070401" cy="4070401"/>
              <a:chOff x="2536799" y="448075"/>
              <a:chExt cx="4070401" cy="4070401"/>
            </a:xfrm>
          </p:grpSpPr>
          <p:pic>
            <p:nvPicPr>
              <p:cNvPr id="624" name="Google Shape;624;p7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536799" y="448075"/>
                <a:ext cx="4070401" cy="4070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5" name="Google Shape;625;p70"/>
              <p:cNvSpPr txBox="1"/>
              <p:nvPr/>
            </p:nvSpPr>
            <p:spPr>
              <a:xfrm>
                <a:off x="3153200" y="1122775"/>
                <a:ext cx="982200" cy="415500"/>
              </a:xfrm>
              <a:prstGeom prst="rect">
                <a:avLst/>
              </a:prstGeom>
              <a:solidFill>
                <a:srgbClr val="597FF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0"/>
              <p:cNvSpPr txBox="1"/>
              <p:nvPr/>
            </p:nvSpPr>
            <p:spPr>
              <a:xfrm>
                <a:off x="3050350" y="1007275"/>
                <a:ext cx="1259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Laptop: 80 kg CO₂ pro Jahr</a:t>
                </a: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0"/>
              <p:cNvSpPr txBox="1"/>
              <p:nvPr/>
            </p:nvSpPr>
            <p:spPr>
              <a:xfrm>
                <a:off x="3634050" y="3587475"/>
                <a:ext cx="1723500" cy="646500"/>
              </a:xfrm>
              <a:prstGeom prst="rect">
                <a:avLst/>
              </a:prstGeom>
              <a:solidFill>
                <a:srgbClr val="FF5986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0"/>
              <p:cNvSpPr/>
              <p:nvPr/>
            </p:nvSpPr>
            <p:spPr>
              <a:xfrm rot="2698806">
                <a:off x="5244152" y="1248588"/>
                <a:ext cx="1221881" cy="861680"/>
              </a:xfrm>
              <a:prstGeom prst="triangle">
                <a:avLst>
                  <a:gd name="adj" fmla="val 50000"/>
                </a:avLst>
              </a:prstGeom>
              <a:solidFill>
                <a:srgbClr val="0045A5"/>
              </a:solidFill>
              <a:ln w="9525" cap="flat" cmpd="sng">
                <a:solidFill>
                  <a:srgbClr val="0045A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70"/>
              <p:cNvSpPr txBox="1"/>
              <p:nvPr/>
            </p:nvSpPr>
            <p:spPr>
              <a:xfrm>
                <a:off x="5404350" y="1464850"/>
                <a:ext cx="901500" cy="323100"/>
              </a:xfrm>
              <a:prstGeom prst="rect">
                <a:avLst/>
              </a:prstGeom>
              <a:solidFill>
                <a:srgbClr val="0045A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0"/>
              <p:cNvSpPr txBox="1"/>
              <p:nvPr/>
            </p:nvSpPr>
            <p:spPr>
              <a:xfrm>
                <a:off x="5357550" y="1631150"/>
                <a:ext cx="11874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CO₂ pro Jahr</a:t>
                </a: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0"/>
              <p:cNvSpPr txBox="1"/>
              <p:nvPr/>
            </p:nvSpPr>
            <p:spPr>
              <a:xfrm>
                <a:off x="5233600" y="1342450"/>
                <a:ext cx="13233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Handy: 45 kg   </a:t>
                </a: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0"/>
              <p:cNvSpPr/>
              <p:nvPr/>
            </p:nvSpPr>
            <p:spPr>
              <a:xfrm rot="-5400000">
                <a:off x="4077425" y="1480175"/>
                <a:ext cx="970800" cy="1705200"/>
              </a:xfrm>
              <a:prstGeom prst="flowChartDelay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0"/>
              <p:cNvSpPr txBox="1"/>
              <p:nvPr/>
            </p:nvSpPr>
            <p:spPr>
              <a:xfrm>
                <a:off x="3635650" y="2190775"/>
                <a:ext cx="19191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600">
                    <a:latin typeface="Calibri"/>
                    <a:ea typeface="Calibri"/>
                    <a:cs typeface="Calibri"/>
                    <a:sym typeface="Calibri"/>
                  </a:rPr>
                  <a:t>Fußabdruck:</a:t>
                </a:r>
                <a:endParaRPr sz="16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600">
                    <a:latin typeface="Calibri"/>
                    <a:ea typeface="Calibri"/>
                    <a:cs typeface="Calibri"/>
                    <a:sym typeface="Calibri"/>
                  </a:rPr>
                  <a:t>241 kg CO₂ pro Jahr</a:t>
                </a:r>
                <a:endParaRPr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4" name="Google Shape;634;p70"/>
            <p:cNvSpPr txBox="1"/>
            <p:nvPr/>
          </p:nvSpPr>
          <p:spPr>
            <a:xfrm>
              <a:off x="2910675" y="1474000"/>
              <a:ext cx="6210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33%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0"/>
            <p:cNvSpPr txBox="1"/>
            <p:nvPr/>
          </p:nvSpPr>
          <p:spPr>
            <a:xfrm>
              <a:off x="4166700" y="3897600"/>
              <a:ext cx="810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48%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70"/>
            <p:cNvSpPr txBox="1"/>
            <p:nvPr/>
          </p:nvSpPr>
          <p:spPr>
            <a:xfrm>
              <a:off x="5687425" y="1866150"/>
              <a:ext cx="810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19%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70"/>
            <p:cNvSpPr txBox="1"/>
            <p:nvPr/>
          </p:nvSpPr>
          <p:spPr>
            <a:xfrm>
              <a:off x="3601925" y="3411950"/>
              <a:ext cx="1723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Playstation: 116 kg CO₂ pro Jahr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EC2503-D544-DB46-F2AB-617F033E2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30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710F0-E008-10C4-7503-0178C92EDD0E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Digital Carbon Footprint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1" y="404250"/>
            <a:ext cx="4128402" cy="413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" name="Google Shape;646;p71"/>
          <p:cNvGrpSpPr/>
          <p:nvPr/>
        </p:nvGrpSpPr>
        <p:grpSpPr>
          <a:xfrm>
            <a:off x="4680350" y="437000"/>
            <a:ext cx="4070401" cy="4070401"/>
            <a:chOff x="2529825" y="448075"/>
            <a:chExt cx="4070401" cy="4070401"/>
          </a:xfrm>
        </p:grpSpPr>
        <p:grpSp>
          <p:nvGrpSpPr>
            <p:cNvPr id="647" name="Google Shape;647;p71"/>
            <p:cNvGrpSpPr/>
            <p:nvPr/>
          </p:nvGrpSpPr>
          <p:grpSpPr>
            <a:xfrm>
              <a:off x="2529825" y="448075"/>
              <a:ext cx="4070401" cy="4070401"/>
              <a:chOff x="2536799" y="448075"/>
              <a:chExt cx="4070401" cy="4070401"/>
            </a:xfrm>
          </p:grpSpPr>
          <p:pic>
            <p:nvPicPr>
              <p:cNvPr id="648" name="Google Shape;648;p7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36799" y="448075"/>
                <a:ext cx="4070401" cy="4070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" name="Google Shape;649;p71"/>
              <p:cNvSpPr txBox="1"/>
              <p:nvPr/>
            </p:nvSpPr>
            <p:spPr>
              <a:xfrm>
                <a:off x="3153200" y="1122775"/>
                <a:ext cx="982200" cy="415500"/>
              </a:xfrm>
              <a:prstGeom prst="rect">
                <a:avLst/>
              </a:prstGeom>
              <a:solidFill>
                <a:srgbClr val="597FF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71"/>
              <p:cNvSpPr txBox="1"/>
              <p:nvPr/>
            </p:nvSpPr>
            <p:spPr>
              <a:xfrm>
                <a:off x="3050350" y="1007275"/>
                <a:ext cx="1259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Laptop: 80 kg CO₂ pro Jahr</a:t>
                </a: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71"/>
              <p:cNvSpPr txBox="1"/>
              <p:nvPr/>
            </p:nvSpPr>
            <p:spPr>
              <a:xfrm>
                <a:off x="3634050" y="3587475"/>
                <a:ext cx="1723500" cy="646500"/>
              </a:xfrm>
              <a:prstGeom prst="rect">
                <a:avLst/>
              </a:prstGeom>
              <a:solidFill>
                <a:srgbClr val="FF5986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71"/>
              <p:cNvSpPr/>
              <p:nvPr/>
            </p:nvSpPr>
            <p:spPr>
              <a:xfrm rot="2698806">
                <a:off x="5244152" y="1248588"/>
                <a:ext cx="1221881" cy="861680"/>
              </a:xfrm>
              <a:prstGeom prst="triangle">
                <a:avLst>
                  <a:gd name="adj" fmla="val 50000"/>
                </a:avLst>
              </a:prstGeom>
              <a:solidFill>
                <a:srgbClr val="0045A5"/>
              </a:solidFill>
              <a:ln w="9525" cap="flat" cmpd="sng">
                <a:solidFill>
                  <a:srgbClr val="0045A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71"/>
              <p:cNvSpPr txBox="1"/>
              <p:nvPr/>
            </p:nvSpPr>
            <p:spPr>
              <a:xfrm>
                <a:off x="5404350" y="1464850"/>
                <a:ext cx="901500" cy="323100"/>
              </a:xfrm>
              <a:prstGeom prst="rect">
                <a:avLst/>
              </a:prstGeom>
              <a:solidFill>
                <a:srgbClr val="0045A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71"/>
              <p:cNvSpPr txBox="1"/>
              <p:nvPr/>
            </p:nvSpPr>
            <p:spPr>
              <a:xfrm>
                <a:off x="5357550" y="1631150"/>
                <a:ext cx="11874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CO₂ pro Jahr</a:t>
                </a: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71"/>
              <p:cNvSpPr txBox="1"/>
              <p:nvPr/>
            </p:nvSpPr>
            <p:spPr>
              <a:xfrm>
                <a:off x="5233600" y="1342450"/>
                <a:ext cx="13233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Handy: 45 kg   </a:t>
                </a:r>
                <a:endParaRPr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71"/>
              <p:cNvSpPr/>
              <p:nvPr/>
            </p:nvSpPr>
            <p:spPr>
              <a:xfrm rot="-5400000">
                <a:off x="4077425" y="1480175"/>
                <a:ext cx="970800" cy="1705200"/>
              </a:xfrm>
              <a:prstGeom prst="flowChartDelay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71"/>
              <p:cNvSpPr txBox="1"/>
              <p:nvPr/>
            </p:nvSpPr>
            <p:spPr>
              <a:xfrm>
                <a:off x="3635650" y="2190775"/>
                <a:ext cx="19191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600">
                    <a:latin typeface="Calibri"/>
                    <a:ea typeface="Calibri"/>
                    <a:cs typeface="Calibri"/>
                    <a:sym typeface="Calibri"/>
                  </a:rPr>
                  <a:t>Fußabdruck:</a:t>
                </a:r>
                <a:endParaRPr sz="16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600">
                    <a:latin typeface="Calibri"/>
                    <a:ea typeface="Calibri"/>
                    <a:cs typeface="Calibri"/>
                    <a:sym typeface="Calibri"/>
                  </a:rPr>
                  <a:t>241 kg CO₂ pro Jahr</a:t>
                </a:r>
                <a:endParaRPr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8" name="Google Shape;658;p71"/>
            <p:cNvSpPr txBox="1"/>
            <p:nvPr/>
          </p:nvSpPr>
          <p:spPr>
            <a:xfrm>
              <a:off x="2910675" y="1474000"/>
              <a:ext cx="6210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33%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71"/>
            <p:cNvSpPr txBox="1"/>
            <p:nvPr/>
          </p:nvSpPr>
          <p:spPr>
            <a:xfrm>
              <a:off x="4166700" y="3897600"/>
              <a:ext cx="810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48%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1"/>
            <p:cNvSpPr txBox="1"/>
            <p:nvPr/>
          </p:nvSpPr>
          <p:spPr>
            <a:xfrm>
              <a:off x="5687425" y="1866150"/>
              <a:ext cx="810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19%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1"/>
            <p:cNvSpPr txBox="1"/>
            <p:nvPr/>
          </p:nvSpPr>
          <p:spPr>
            <a:xfrm>
              <a:off x="3601925" y="3411950"/>
              <a:ext cx="1723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Playstation: 116 kg CO₂ pro Jahr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2" name="Google Shape;662;p71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63A6"/>
                </a:solidFill>
                <a:latin typeface="Calibri"/>
                <a:ea typeface="Calibri"/>
                <a:cs typeface="Calibri"/>
                <a:sym typeface="Calibri"/>
              </a:rPr>
              <a:t>Ring-Diagramm</a:t>
            </a:r>
            <a:endParaRPr sz="2400">
              <a:solidFill>
                <a:srgbClr val="0063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A2C37-50B1-9C88-61B7-4A9112AC0B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31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C9D9B-E589-15CE-9F72-7F224A9DE0FD}"/>
              </a:ext>
            </a:extLst>
          </p:cNvPr>
          <p:cNvSpPr txBox="1"/>
          <p:nvPr/>
        </p:nvSpPr>
        <p:spPr>
          <a:xfrm>
            <a:off x="266700" y="4700915"/>
            <a:ext cx="2038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News.at</a:t>
            </a: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Digital Carbon Footprint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75" y="494325"/>
            <a:ext cx="3624775" cy="36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238" y="765513"/>
            <a:ext cx="4624727" cy="30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4C3255-547F-31E1-DF94-E478029B22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32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E0173-E897-511A-B6C5-6E4DD331D5B1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Avocado</a:t>
            </a: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100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00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Butter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026" y="303625"/>
            <a:ext cx="4093948" cy="41588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22F86-080A-6BA5-0253-843930F48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33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E8ABE-3622-224B-8AB3-9DBDBB8A20D3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@funk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074" y="303625"/>
            <a:ext cx="3249852" cy="41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EC01C-2C78-DC74-6663-4699DB69F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34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DD16E-C9F9-BE58-713F-3EF2FBC45105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@Klima.neutral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87" y="303625"/>
            <a:ext cx="4093948" cy="415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259" y="303625"/>
            <a:ext cx="3249852" cy="41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5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dirty="0">
                <a:solidFill>
                  <a:srgbClr val="0063A6"/>
                </a:solidFill>
                <a:latin typeface="Calibri"/>
                <a:ea typeface="Calibri"/>
                <a:cs typeface="Calibri"/>
                <a:sym typeface="Calibri"/>
              </a:rPr>
              <a:t>Balken/Säulen-Diagramm</a:t>
            </a:r>
            <a:endParaRPr sz="2400" dirty="0">
              <a:solidFill>
                <a:srgbClr val="0063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82DBD-0F4F-169A-2B21-18B5163A2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35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72FDC-BCB9-E5C5-CFCE-19E153696435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@funk</a:t>
            </a: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100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@Klima.neutral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250" y="303625"/>
            <a:ext cx="4158851" cy="415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F4CAA-52EB-CC64-17A8-D4B7E07911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36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F7853-192A-5046-8CE1-57615CAE54B6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@katapultmagazin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075" y="222250"/>
            <a:ext cx="4199849" cy="415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FF69C-3FDF-BB80-5BA7-4D1488A782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37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D186E-3370-78AF-ECE9-C946D50A2FC8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@quarks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308754"/>
            <a:ext cx="4233524" cy="419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00" y="325425"/>
            <a:ext cx="4158851" cy="415885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9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63A6"/>
                </a:solidFill>
                <a:latin typeface="Calibri"/>
                <a:ea typeface="Calibri"/>
                <a:cs typeface="Calibri"/>
                <a:sym typeface="Calibri"/>
              </a:rPr>
              <a:t>Karte</a:t>
            </a:r>
            <a:endParaRPr sz="2400">
              <a:solidFill>
                <a:srgbClr val="0063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E5538-2CC1-C597-59F3-CA71F56308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38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0CBC6-43A6-F2F4-2348-2CF2EC1A54A1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@katapultmagazin</a:t>
            </a:r>
            <a:r>
              <a:rPr lang="en-GB" sz="100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@quarks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0"/>
          <p:cNvSpPr txBox="1">
            <a:spLocks noGrp="1"/>
          </p:cNvSpPr>
          <p:nvPr>
            <p:ph type="title"/>
          </p:nvPr>
        </p:nvSpPr>
        <p:spPr>
          <a:xfrm>
            <a:off x="0" y="1900500"/>
            <a:ext cx="9144000" cy="3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Eigene Datenprojekte</a:t>
            </a:r>
            <a:endParaRPr sz="3500" dirty="0">
              <a:solidFill>
                <a:srgbClr val="FF9179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3500" dirty="0">
              <a:solidFill>
                <a:srgbClr val="FF9179"/>
              </a:solidFill>
            </a:endParaRPr>
          </a:p>
        </p:txBody>
      </p:sp>
      <p:pic>
        <p:nvPicPr>
          <p:cNvPr id="742" name="Google Shape;74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000" y="24304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00" y="24304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800" y="243038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FEE04-E42B-2376-467D-5168FCB9F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39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EDE8C-CD70-90B9-194D-C3A0B38F08D4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Freepik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Bringen Störche Babies?</a:t>
            </a:r>
            <a:endParaRPr/>
          </a:p>
        </p:txBody>
      </p:sp>
      <p:pic>
        <p:nvPicPr>
          <p:cNvPr id="230" name="Google Shape;230;p39" descr="Was sind grundsätzliche Probleme von Machine Learning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913" y="1046575"/>
            <a:ext cx="5052172" cy="34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611EE8-D424-B714-42A5-5A7109D1DB41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Quelle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73A24D-F0F3-7F56-8E38-EBE6D7DBB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1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1. CO2 und Reisen</a:t>
            </a:r>
            <a:endParaRPr/>
          </a:p>
        </p:txBody>
      </p:sp>
      <p:pic>
        <p:nvPicPr>
          <p:cNvPr id="751" name="Google Shape;751;p81"/>
          <p:cNvPicPr preferRelativeResize="0"/>
          <p:nvPr/>
        </p:nvPicPr>
        <p:blipFill rotWithShape="1">
          <a:blip r:embed="rId3">
            <a:alphaModFix/>
          </a:blip>
          <a:srcRect t="4291" b="3021"/>
          <a:stretch/>
        </p:blipFill>
        <p:spPr>
          <a:xfrm>
            <a:off x="306000" y="1146400"/>
            <a:ext cx="4634878" cy="32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1"/>
          <p:cNvSpPr/>
          <p:nvPr/>
        </p:nvSpPr>
        <p:spPr>
          <a:xfrm>
            <a:off x="4940875" y="1199475"/>
            <a:ext cx="4203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b="1">
                <a:latin typeface="Calibri"/>
                <a:ea typeface="Calibri"/>
                <a:cs typeface="Calibri"/>
                <a:sym typeface="Calibri"/>
              </a:rPr>
              <a:t>Eine Reise von Linz nach Hamburg Flug, Auto, Bahn, ...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latin typeface="Calibri"/>
                <a:ea typeface="Calibri"/>
                <a:cs typeface="Calibri"/>
                <a:sym typeface="Calibri"/>
              </a:rPr>
              <a:t>Wie groß ist der Unterschied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latin typeface="Calibri"/>
                <a:ea typeface="Calibri"/>
                <a:cs typeface="Calibri"/>
                <a:sym typeface="Calibri"/>
              </a:rPr>
              <a:t>fürs Klima?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D95322-2886-4B67-E758-15475223F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40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86F76-D09F-CC94-3197-7B37E44C5855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Icons8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4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2. Klimaschonendes Kochen </a:t>
            </a:r>
            <a:endParaRPr dirty="0"/>
          </a:p>
        </p:txBody>
      </p:sp>
      <p:pic>
        <p:nvPicPr>
          <p:cNvPr id="778" name="Google Shape;7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50" y="1199475"/>
            <a:ext cx="4801976" cy="3200526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84"/>
          <p:cNvSpPr/>
          <p:nvPr/>
        </p:nvSpPr>
        <p:spPr>
          <a:xfrm>
            <a:off x="5375075" y="1199475"/>
            <a:ext cx="3462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b="1">
                <a:latin typeface="Calibri"/>
                <a:ea typeface="Calibri"/>
                <a:cs typeface="Calibri"/>
                <a:sym typeface="Calibri"/>
              </a:rPr>
              <a:t>Spaghetti Bolognese 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b="1">
                <a:latin typeface="Calibri"/>
                <a:ea typeface="Calibri"/>
                <a:cs typeface="Calibri"/>
                <a:sym typeface="Calibri"/>
              </a:rPr>
              <a:t>vegan vs. nicht vegan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latin typeface="Calibri"/>
                <a:ea typeface="Calibri"/>
                <a:cs typeface="Calibri"/>
                <a:sym typeface="Calibri"/>
              </a:rPr>
              <a:t>Wie groß ist der Unterschied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latin typeface="Calibri"/>
                <a:ea typeface="Calibri"/>
                <a:cs typeface="Calibri"/>
                <a:sym typeface="Calibri"/>
              </a:rPr>
              <a:t>fürs Klima?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E712F-F02E-14B7-899B-E5D050365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41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9D327-4C2F-C901-8F0A-F3AC5C1045A2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Pexels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5"/>
          <p:cNvSpPr txBox="1">
            <a:spLocks noGrp="1"/>
          </p:cNvSpPr>
          <p:nvPr>
            <p:ph type="title"/>
          </p:nvPr>
        </p:nvSpPr>
        <p:spPr>
          <a:xfrm>
            <a:off x="305990" y="207390"/>
            <a:ext cx="63996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Aufgabenstellung</a:t>
            </a:r>
            <a:endParaRPr/>
          </a:p>
        </p:txBody>
      </p:sp>
      <p:sp>
        <p:nvSpPr>
          <p:cNvPr id="786" name="Google Shape;786;p85"/>
          <p:cNvSpPr txBox="1">
            <a:spLocks noGrp="1"/>
          </p:cNvSpPr>
          <p:nvPr>
            <p:ph type="body" idx="4294967295"/>
          </p:nvPr>
        </p:nvSpPr>
        <p:spPr>
          <a:xfrm>
            <a:off x="429815" y="945356"/>
            <a:ext cx="6399600" cy="36456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900" dirty="0"/>
              <a:t>Daten sammeln</a:t>
            </a:r>
            <a:endParaRPr sz="19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900" dirty="0"/>
              <a:t>Daten verstehen</a:t>
            </a:r>
            <a:endParaRPr sz="19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900" dirty="0"/>
              <a:t>Fragestellungen überlegen</a:t>
            </a:r>
            <a:endParaRPr sz="19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900" dirty="0"/>
              <a:t>Medium wählen</a:t>
            </a:r>
            <a:endParaRPr sz="19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900" dirty="0"/>
              <a:t>Diagrammtyp wählen</a:t>
            </a:r>
            <a:endParaRPr sz="19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900" dirty="0"/>
              <a:t>Visualisierung erstellen</a:t>
            </a:r>
            <a:endParaRPr sz="19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900" dirty="0"/>
              <a:t>Interpretieren</a:t>
            </a:r>
            <a:endParaRPr sz="19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900" dirty="0"/>
              <a:t>Visualisierung schön gestalten</a:t>
            </a:r>
            <a:endParaRPr sz="1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9B4674-B0BF-7A4B-DD35-EC3E277E23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25" y="166700"/>
            <a:ext cx="66675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CD5BA2-FFA6-EC69-3D8C-E1234BA2E2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43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7ADFF-A042-9BB4-2753-7536209B014E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Medium</a:t>
            </a:r>
            <a:endParaRPr lang="en-GB" sz="10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7"/>
          <p:cNvSpPr txBox="1">
            <a:spLocks noGrp="1"/>
          </p:cNvSpPr>
          <p:nvPr>
            <p:ph type="title" idx="4294967295"/>
          </p:nvPr>
        </p:nvSpPr>
        <p:spPr>
          <a:xfrm>
            <a:off x="305990" y="3331589"/>
            <a:ext cx="6399600" cy="61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100">
                <a:solidFill>
                  <a:srgbClr val="FF9179"/>
                </a:solidFill>
              </a:rPr>
              <a:t>Vielen Dank für Eure Aufmerksamkeit!</a:t>
            </a:r>
            <a:endParaRPr sz="3100">
              <a:solidFill>
                <a:srgbClr val="FF9179"/>
              </a:solidFill>
            </a:endParaRPr>
          </a:p>
        </p:txBody>
      </p:sp>
      <p:sp>
        <p:nvSpPr>
          <p:cNvPr id="799" name="Google Shape;799;p87"/>
          <p:cNvSpPr txBox="1">
            <a:spLocks noGrp="1"/>
          </p:cNvSpPr>
          <p:nvPr>
            <p:ph type="body" idx="4294967295"/>
          </p:nvPr>
        </p:nvSpPr>
        <p:spPr>
          <a:xfrm>
            <a:off x="306000" y="4025075"/>
            <a:ext cx="8532000" cy="7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rgbClr val="0C2E3A"/>
                </a:solidFill>
              </a:rPr>
              <a:t>Fragen, Kommentare, Feedback?</a:t>
            </a:r>
            <a:endParaRPr sz="2000" dirty="0">
              <a:solidFill>
                <a:srgbClr val="0C2E3A"/>
              </a:solidFill>
            </a:endParaRPr>
          </a:p>
        </p:txBody>
      </p:sp>
      <p:pic>
        <p:nvPicPr>
          <p:cNvPr id="802" name="Google Shape;802;p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00" y="1179012"/>
            <a:ext cx="2965524" cy="8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8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4933"/>
          <a:stretch/>
        </p:blipFill>
        <p:spPr>
          <a:xfrm>
            <a:off x="306000" y="2184825"/>
            <a:ext cx="2960770" cy="9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8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t="-910" b="909"/>
          <a:stretch/>
        </p:blipFill>
        <p:spPr>
          <a:xfrm>
            <a:off x="3328675" y="1179000"/>
            <a:ext cx="3035563" cy="8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8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l="1627" r="29977" b="10809"/>
          <a:stretch/>
        </p:blipFill>
        <p:spPr>
          <a:xfrm>
            <a:off x="3328675" y="2184825"/>
            <a:ext cx="3035575" cy="9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836AF4-1ACD-197F-59B9-EF5CED716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44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9DE6A-178E-6032-DB29-D81C77C7E8E7}"/>
              </a:ext>
            </a:extLst>
          </p:cNvPr>
          <p:cNvSpPr txBox="1"/>
          <p:nvPr/>
        </p:nvSpPr>
        <p:spPr>
          <a:xfrm>
            <a:off x="266700" y="4700915"/>
            <a:ext cx="297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@quarks</a:t>
            </a:r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@katapultmagazin</a:t>
            </a:r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@klimaneutral</a:t>
            </a:r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@funk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389000"/>
            <a:ext cx="8286748" cy="421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1685925" y="235950"/>
            <a:ext cx="6191249" cy="5539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b="1" dirty="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Durchschnittliche Größe von Frauen </a:t>
            </a:r>
            <a:r>
              <a:rPr lang="en-GB" sz="2400" b="1" dirty="0">
                <a:solidFill>
                  <a:srgbClr val="A64D79"/>
                </a:solidFill>
                <a:latin typeface="Calibri"/>
                <a:cs typeface="Calibri"/>
                <a:sym typeface="Calibri"/>
              </a:rPr>
              <a:t>nach Land</a:t>
            </a:r>
          </a:p>
        </p:txBody>
      </p:sp>
      <p:cxnSp>
        <p:nvCxnSpPr>
          <p:cNvPr id="268" name="Google Shape;268;p42"/>
          <p:cNvCxnSpPr/>
          <p:nvPr/>
        </p:nvCxnSpPr>
        <p:spPr>
          <a:xfrm rot="10800000" flipH="1">
            <a:off x="647400" y="4235000"/>
            <a:ext cx="8386500" cy="7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42"/>
          <p:cNvCxnSpPr/>
          <p:nvPr/>
        </p:nvCxnSpPr>
        <p:spPr>
          <a:xfrm rot="10800000">
            <a:off x="647400" y="351500"/>
            <a:ext cx="1800" cy="3886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52139AF-E477-DFE6-AF8C-C7923C0AA254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Quelle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FEF6-4131-D5EC-69A8-67ECF4A6AC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5</a:t>
            </a:fld>
            <a:endParaRPr lang="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>
          <a:extLst>
            <a:ext uri="{FF2B5EF4-FFF2-40B4-BE49-F238E27FC236}">
              <a16:creationId xmlns:a16="http://schemas.microsoft.com/office/drawing/2014/main" id="{F8C08F1A-2C05-DA84-D761-1B202F16D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2">
            <a:extLst>
              <a:ext uri="{FF2B5EF4-FFF2-40B4-BE49-F238E27FC236}">
                <a16:creationId xmlns:a16="http://schemas.microsoft.com/office/drawing/2014/main" id="{8A145119-5AD8-A165-38A8-EAF19DDDE6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389000"/>
            <a:ext cx="8286748" cy="421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>
            <a:extLst>
              <a:ext uri="{FF2B5EF4-FFF2-40B4-BE49-F238E27FC236}">
                <a16:creationId xmlns:a16="http://schemas.microsoft.com/office/drawing/2014/main" id="{1033E6ED-73CA-D3C2-13E3-47E973E6A0E7}"/>
              </a:ext>
            </a:extLst>
          </p:cNvPr>
          <p:cNvSpPr/>
          <p:nvPr/>
        </p:nvSpPr>
        <p:spPr>
          <a:xfrm>
            <a:off x="790475" y="347000"/>
            <a:ext cx="151200" cy="3895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2">
            <a:extLst>
              <a:ext uri="{FF2B5EF4-FFF2-40B4-BE49-F238E27FC236}">
                <a16:creationId xmlns:a16="http://schemas.microsoft.com/office/drawing/2014/main" id="{9921270C-E8BE-9807-2508-3642D049D0FE}"/>
              </a:ext>
            </a:extLst>
          </p:cNvPr>
          <p:cNvSpPr/>
          <p:nvPr/>
        </p:nvSpPr>
        <p:spPr>
          <a:xfrm>
            <a:off x="4721875" y="2837600"/>
            <a:ext cx="151200" cy="1404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2">
            <a:extLst>
              <a:ext uri="{FF2B5EF4-FFF2-40B4-BE49-F238E27FC236}">
                <a16:creationId xmlns:a16="http://schemas.microsoft.com/office/drawing/2014/main" id="{6EEBBF59-A7A4-0459-9F95-4D6C7BFB76D4}"/>
              </a:ext>
            </a:extLst>
          </p:cNvPr>
          <p:cNvSpPr/>
          <p:nvPr/>
        </p:nvSpPr>
        <p:spPr>
          <a:xfrm>
            <a:off x="5888913" y="3017600"/>
            <a:ext cx="151200" cy="1224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2">
            <a:extLst>
              <a:ext uri="{FF2B5EF4-FFF2-40B4-BE49-F238E27FC236}">
                <a16:creationId xmlns:a16="http://schemas.microsoft.com/office/drawing/2014/main" id="{F36B1413-F837-2301-205D-B71CB9D90406}"/>
              </a:ext>
            </a:extLst>
          </p:cNvPr>
          <p:cNvSpPr/>
          <p:nvPr/>
        </p:nvSpPr>
        <p:spPr>
          <a:xfrm>
            <a:off x="5825025" y="2837600"/>
            <a:ext cx="279000" cy="273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b="1" dirty="0">
                <a:latin typeface="Calibri"/>
                <a:ea typeface="Calibri"/>
                <a:cs typeface="Calibri"/>
                <a:sym typeface="Calibri"/>
              </a:rPr>
              <a:t>XY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2">
            <a:extLst>
              <a:ext uri="{FF2B5EF4-FFF2-40B4-BE49-F238E27FC236}">
                <a16:creationId xmlns:a16="http://schemas.microsoft.com/office/drawing/2014/main" id="{4FD63154-38BD-1ACB-F6DB-5312FB593559}"/>
              </a:ext>
            </a:extLst>
          </p:cNvPr>
          <p:cNvSpPr/>
          <p:nvPr/>
        </p:nvSpPr>
        <p:spPr>
          <a:xfrm>
            <a:off x="4657450" y="2602750"/>
            <a:ext cx="279000" cy="273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b="1" dirty="0">
                <a:latin typeface="Calibri"/>
                <a:ea typeface="Calibri"/>
                <a:cs typeface="Calibri"/>
                <a:sym typeface="Calibri"/>
              </a:rPr>
              <a:t>XY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2">
            <a:extLst>
              <a:ext uri="{FF2B5EF4-FFF2-40B4-BE49-F238E27FC236}">
                <a16:creationId xmlns:a16="http://schemas.microsoft.com/office/drawing/2014/main" id="{3A25107E-C787-4DE2-4A24-8A48902CA534}"/>
              </a:ext>
            </a:extLst>
          </p:cNvPr>
          <p:cNvSpPr/>
          <p:nvPr/>
        </p:nvSpPr>
        <p:spPr>
          <a:xfrm>
            <a:off x="725475" y="185750"/>
            <a:ext cx="279000" cy="273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b="1" dirty="0">
                <a:latin typeface="Calibri"/>
                <a:ea typeface="Calibri"/>
                <a:cs typeface="Calibri"/>
                <a:sym typeface="Calibri"/>
              </a:rPr>
              <a:t>XY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Google Shape;268;p42">
            <a:extLst>
              <a:ext uri="{FF2B5EF4-FFF2-40B4-BE49-F238E27FC236}">
                <a16:creationId xmlns:a16="http://schemas.microsoft.com/office/drawing/2014/main" id="{4536E1DA-D8AF-9A7C-4094-068D7BBE4B21}"/>
              </a:ext>
            </a:extLst>
          </p:cNvPr>
          <p:cNvCxnSpPr/>
          <p:nvPr/>
        </p:nvCxnSpPr>
        <p:spPr>
          <a:xfrm rot="10800000" flipH="1">
            <a:off x="647400" y="4235000"/>
            <a:ext cx="8386500" cy="7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42">
            <a:extLst>
              <a:ext uri="{FF2B5EF4-FFF2-40B4-BE49-F238E27FC236}">
                <a16:creationId xmlns:a16="http://schemas.microsoft.com/office/drawing/2014/main" id="{44C9725B-4367-C9EB-534D-EC61058399CC}"/>
              </a:ext>
            </a:extLst>
          </p:cNvPr>
          <p:cNvCxnSpPr/>
          <p:nvPr/>
        </p:nvCxnSpPr>
        <p:spPr>
          <a:xfrm rot="10800000">
            <a:off x="647400" y="351500"/>
            <a:ext cx="1800" cy="3886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60;p42">
            <a:extLst>
              <a:ext uri="{FF2B5EF4-FFF2-40B4-BE49-F238E27FC236}">
                <a16:creationId xmlns:a16="http://schemas.microsoft.com/office/drawing/2014/main" id="{3F9C51E5-FAEE-DAE1-2880-51FA758536A7}"/>
              </a:ext>
            </a:extLst>
          </p:cNvPr>
          <p:cNvSpPr txBox="1"/>
          <p:nvPr/>
        </p:nvSpPr>
        <p:spPr>
          <a:xfrm>
            <a:off x="1685925" y="235950"/>
            <a:ext cx="6191249" cy="5539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b="1" dirty="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Durchschnittliche Größe von Frauen </a:t>
            </a:r>
            <a:r>
              <a:rPr lang="en-GB" sz="2400" b="1" dirty="0">
                <a:solidFill>
                  <a:srgbClr val="A64D79"/>
                </a:solidFill>
                <a:latin typeface="Calibri"/>
                <a:cs typeface="Calibri"/>
                <a:sym typeface="Calibri"/>
              </a:rPr>
              <a:t>nach Land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3EDAAF-3432-3C80-37C1-642FA3701FF4}"/>
              </a:ext>
            </a:extLst>
          </p:cNvPr>
          <p:cNvSpPr/>
          <p:nvPr/>
        </p:nvSpPr>
        <p:spPr>
          <a:xfrm>
            <a:off x="6743700" y="1828800"/>
            <a:ext cx="2400300" cy="1152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Hinzufügen der Größen von Lehrpersonen und/oder Teilnehmer*innen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BA51C-1ABB-123D-A3F6-13F38F65F488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Quelle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3300A-2833-4AA3-1931-54CFA0FA49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mtClean="0"/>
              <a:t>6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64822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>
            <a:spLocks noGrp="1"/>
          </p:cNvSpPr>
          <p:nvPr>
            <p:ph type="title"/>
          </p:nvPr>
        </p:nvSpPr>
        <p:spPr>
          <a:xfrm>
            <a:off x="360325" y="767050"/>
            <a:ext cx="5851800" cy="53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/>
              <a:t>Ablauf</a:t>
            </a:r>
            <a:endParaRPr sz="2300"/>
          </a:p>
        </p:txBody>
      </p:sp>
      <p:sp>
        <p:nvSpPr>
          <p:cNvPr id="283" name="Google Shape;283;p44"/>
          <p:cNvSpPr txBox="1">
            <a:spLocks noGrp="1"/>
          </p:cNvSpPr>
          <p:nvPr>
            <p:ph type="body" idx="1"/>
          </p:nvPr>
        </p:nvSpPr>
        <p:spPr>
          <a:xfrm>
            <a:off x="360325" y="1336850"/>
            <a:ext cx="8532000" cy="31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❖"/>
            </a:pPr>
            <a:r>
              <a:rPr lang="de" sz="1800" b="1" dirty="0"/>
              <a:t>Theorie</a:t>
            </a:r>
            <a:r>
              <a:rPr lang="de" sz="1800" dirty="0"/>
              <a:t>: Was sind Daten und wofür sind sie gut?</a:t>
            </a:r>
            <a:endParaRPr sz="1800" dirty="0"/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800" b="1" dirty="0">
                <a:solidFill>
                  <a:srgbClr val="FF9179"/>
                </a:solidFill>
              </a:rPr>
              <a:t>Aktivität</a:t>
            </a:r>
            <a:r>
              <a:rPr lang="de" sz="1800" dirty="0"/>
              <a:t>: Eigene Daten sammeln &amp; visualisieren (Gruppe)</a:t>
            </a:r>
            <a:endParaRPr sz="1800" dirty="0"/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❖"/>
            </a:pPr>
            <a:r>
              <a:rPr lang="de" sz="1800" b="1" dirty="0"/>
              <a:t>Theorie</a:t>
            </a:r>
            <a:r>
              <a:rPr lang="de" sz="1800" dirty="0"/>
              <a:t>: Diagramme &amp; Klimawandel </a:t>
            </a:r>
            <a:endParaRPr sz="1800" dirty="0"/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800" b="1" dirty="0">
                <a:solidFill>
                  <a:srgbClr val="FF9179"/>
                </a:solidFill>
              </a:rPr>
              <a:t>Aktivität</a:t>
            </a:r>
            <a:r>
              <a:rPr lang="de" sz="1800" dirty="0"/>
              <a:t>: Eigene Datenprojekte (Kleingruppen)</a:t>
            </a:r>
            <a:endParaRPr sz="1800" dirty="0"/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❖"/>
            </a:pPr>
            <a:r>
              <a:rPr lang="de" sz="1800" b="1" dirty="0"/>
              <a:t>Abschluss</a:t>
            </a:r>
            <a:endParaRPr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193D0-A572-8078-CBDB-E454D1FCC7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499350" y="2376750"/>
            <a:ext cx="8145300" cy="3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500">
                <a:solidFill>
                  <a:srgbClr val="FF9179"/>
                </a:solidFill>
              </a:rPr>
              <a:t>DATEN? </a:t>
            </a:r>
            <a:endParaRPr sz="3500">
              <a:solidFill>
                <a:srgbClr val="FF9179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3500">
                <a:solidFill>
                  <a:srgbClr val="FF9179"/>
                </a:solidFill>
              </a:rPr>
              <a:t>Was ist das und was macht man damit?</a:t>
            </a:r>
            <a:endParaRPr sz="3500">
              <a:solidFill>
                <a:srgbClr val="FF9179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3E9F0-37FF-C4D2-7BF8-6CB2087288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/>
              <a:t>Daten – Informationen – Wissen</a:t>
            </a:r>
            <a:endParaRPr sz="2300"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800" y="1114965"/>
            <a:ext cx="5542400" cy="291356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 txBox="1"/>
          <p:nvPr/>
        </p:nvSpPr>
        <p:spPr>
          <a:xfrm>
            <a:off x="3858600" y="1326525"/>
            <a:ext cx="1581900" cy="3339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Informationen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2347850" y="1292500"/>
            <a:ext cx="819600" cy="3339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Daten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6"/>
          <p:cNvSpPr txBox="1"/>
          <p:nvPr/>
        </p:nvSpPr>
        <p:spPr>
          <a:xfrm>
            <a:off x="5838025" y="1326525"/>
            <a:ext cx="1127400" cy="3339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Wissen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2DF8D-4B6F-2B13-2F65-C9092ABCD927}"/>
              </a:ext>
            </a:extLst>
          </p:cNvPr>
          <p:cNvSpPr txBox="1"/>
          <p:nvPr/>
        </p:nvSpPr>
        <p:spPr>
          <a:xfrm>
            <a:off x="266700" y="4700915"/>
            <a:ext cx="1733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Quelle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1FCDB-AB3B-B456-3987-9F5DEAAA09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fld id="{00000000-1234-1234-1234-123412341234}" type="slidenum">
              <a:rPr lang="de" smtClean="0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versität_Wien_klassisch_EN_Calibri">
  <a:themeElements>
    <a:clrScheme name="Uni Wien">
      <a:dk1>
        <a:srgbClr val="000000"/>
      </a:dk1>
      <a:lt1>
        <a:srgbClr val="FFFFFF"/>
      </a:lt1>
      <a:dk2>
        <a:srgbClr val="666666"/>
      </a:dk2>
      <a:lt2>
        <a:srgbClr val="E0E0E0"/>
      </a:lt2>
      <a:accent1>
        <a:srgbClr val="0063A6"/>
      </a:accent1>
      <a:accent2>
        <a:srgbClr val="A71C49"/>
      </a:accent2>
      <a:accent3>
        <a:srgbClr val="DD4814"/>
      </a:accent3>
      <a:accent4>
        <a:srgbClr val="F6A800"/>
      </a:accent4>
      <a:accent5>
        <a:srgbClr val="94C154"/>
      </a:accent5>
      <a:accent6>
        <a:srgbClr val="11897A"/>
      </a:accent6>
      <a:hlink>
        <a:srgbClr val="0063A6"/>
      </a:hlink>
      <a:folHlink>
        <a:srgbClr val="0063A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702</Words>
  <Application>Microsoft Macintosh PowerPoint</Application>
  <PresentationFormat>On-screen Show (16:9)</PresentationFormat>
  <Paragraphs>265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Universität_Wien_klassisch_EN_Calibri</vt:lpstr>
      <vt:lpstr>Daten sehen, Klima verstehen:  Diagramme erklären uns die Welt</vt:lpstr>
      <vt:lpstr>Ist Social Media schlecht  für’s Selbstbewusstsein?!</vt:lpstr>
      <vt:lpstr>Was bedeutet das?</vt:lpstr>
      <vt:lpstr>Bringen Störche Babies?</vt:lpstr>
      <vt:lpstr>PowerPoint Presentation</vt:lpstr>
      <vt:lpstr>PowerPoint Presentation</vt:lpstr>
      <vt:lpstr>Ablauf</vt:lpstr>
      <vt:lpstr>DATEN?  Was ist das und was macht man damit?</vt:lpstr>
      <vt:lpstr>Daten – Informationen – Wissen</vt:lpstr>
      <vt:lpstr>Von den Daten zur Visualisierung</vt:lpstr>
      <vt:lpstr>Von den Daten zur Visualisierung</vt:lpstr>
      <vt:lpstr>Von den Daten zur Visualisierung</vt:lpstr>
      <vt:lpstr>Von den Daten zur Visualisierung</vt:lpstr>
      <vt:lpstr>Von den Daten zur Visualisierung</vt:lpstr>
      <vt:lpstr>SOCIAL MEDIA – Was nutzt ihr?</vt:lpstr>
      <vt:lpstr>Welche Social Media Kanäle nutzen wir?</vt:lpstr>
      <vt:lpstr>Welche Social Media Kanäle nutzen wir?</vt:lpstr>
      <vt:lpstr>Welche Social Media Kanäle nutzen wir?</vt:lpstr>
      <vt:lpstr>Welche Social Media Kanäle nutzen wir?</vt:lpstr>
      <vt:lpstr>Wo sehen wir Infos zum Thema Klimawandel?</vt:lpstr>
      <vt:lpstr>Wie viele Stunden am Tag verbringen wir auf Social Media?</vt:lpstr>
      <vt:lpstr>Accounts denen wir folgen &amp; Zeit auf Instagram</vt:lpstr>
      <vt:lpstr>DER KLIMAWANDEL …  … in Bildern von Daten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Eigene Datenprojekte </vt:lpstr>
      <vt:lpstr>1. CO2 und Reisen</vt:lpstr>
      <vt:lpstr>2. Klimaschonendes Kochen </vt:lpstr>
      <vt:lpstr>Aufgabenstellung</vt:lpstr>
      <vt:lpstr>PowerPoint Presentation</vt:lpstr>
      <vt:lpstr>Vielen Dank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StudentIn</cp:lastModifiedBy>
  <cp:revision>3</cp:revision>
  <dcterms:modified xsi:type="dcterms:W3CDTF">2025-01-17T08:51:02Z</dcterms:modified>
</cp:coreProperties>
</file>